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248" r:id="rId4"/>
  </p:sldMasterIdLst>
  <p:notesMasterIdLst>
    <p:notesMasterId r:id="rId16"/>
  </p:notesMasterIdLst>
  <p:handoutMasterIdLst>
    <p:handoutMasterId r:id="rId17"/>
  </p:handoutMasterIdLst>
  <p:sldIdLst>
    <p:sldId id="5314" r:id="rId5"/>
    <p:sldId id="256" r:id="rId6"/>
    <p:sldId id="5315" r:id="rId7"/>
    <p:sldId id="3635" r:id="rId8"/>
    <p:sldId id="3625" r:id="rId9"/>
    <p:sldId id="3632" r:id="rId10"/>
    <p:sldId id="5318" r:id="rId11"/>
    <p:sldId id="3648" r:id="rId12"/>
    <p:sldId id="3647" r:id="rId13"/>
    <p:sldId id="5319" r:id="rId14"/>
    <p:sldId id="3629" r:id="rId15"/>
  </p:sldIdLst>
  <p:sldSz cx="18288000" cy="10288588"/>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687617"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1375235"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2062852"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275047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3438086" algn="l" defTabSz="1375235" rtl="0" eaLnBrk="1" latinLnBrk="0" hangingPunct="1">
      <a:defRPr kern="1200">
        <a:solidFill>
          <a:schemeClr val="tx1"/>
        </a:solidFill>
        <a:latin typeface="Calibri" panose="020F0502020204030204" pitchFamily="34" charset="0"/>
        <a:ea typeface="+mn-ea"/>
        <a:cs typeface="+mn-cs"/>
      </a:defRPr>
    </a:lvl6pPr>
    <a:lvl7pPr marL="4125703" algn="l" defTabSz="1375235" rtl="0" eaLnBrk="1" latinLnBrk="0" hangingPunct="1">
      <a:defRPr kern="1200">
        <a:solidFill>
          <a:schemeClr val="tx1"/>
        </a:solidFill>
        <a:latin typeface="Calibri" panose="020F0502020204030204" pitchFamily="34" charset="0"/>
        <a:ea typeface="+mn-ea"/>
        <a:cs typeface="+mn-cs"/>
      </a:defRPr>
    </a:lvl7pPr>
    <a:lvl8pPr marL="4813320" algn="l" defTabSz="1375235" rtl="0" eaLnBrk="1" latinLnBrk="0" hangingPunct="1">
      <a:defRPr kern="1200">
        <a:solidFill>
          <a:schemeClr val="tx1"/>
        </a:solidFill>
        <a:latin typeface="Calibri" panose="020F0502020204030204" pitchFamily="34" charset="0"/>
        <a:ea typeface="+mn-ea"/>
        <a:cs typeface="+mn-cs"/>
      </a:defRPr>
    </a:lvl8pPr>
    <a:lvl9pPr marL="5500937" algn="l" defTabSz="1375235"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D54"/>
    <a:srgbClr val="283749"/>
    <a:srgbClr val="232B36"/>
    <a:srgbClr val="04C4DE"/>
    <a:srgbClr val="4A5B72"/>
    <a:srgbClr val="1F232E"/>
    <a:srgbClr val="1FD7B5"/>
    <a:srgbClr val="FFCF54"/>
    <a:srgbClr val="FEBC52"/>
    <a:srgbClr val="E040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Светлый стиль 3 — акцент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44" autoAdjust="0"/>
    <p:restoredTop sz="76863" autoAdjust="0"/>
  </p:normalViewPr>
  <p:slideViewPr>
    <p:cSldViewPr snapToGrid="0">
      <p:cViewPr varScale="1">
        <p:scale>
          <a:sx n="57" d="100"/>
          <a:sy n="57" d="100"/>
        </p:scale>
        <p:origin x="972" y="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28" d="100"/>
        <a:sy n="28" d="100"/>
      </p:scale>
      <p:origin x="0" y="0"/>
    </p:cViewPr>
  </p:sorterViewPr>
  <p:notesViewPr>
    <p:cSldViewPr snapToGrid="0">
      <p:cViewPr varScale="1">
        <p:scale>
          <a:sx n="83" d="100"/>
          <a:sy n="83" d="100"/>
        </p:scale>
        <p:origin x="-199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ru-RU" dirty="0"/>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2B5CC4F-7E1D-4871-99C7-594D4454431B}" type="datetimeFigureOut">
              <a:rPr lang="ru-RU"/>
              <a:pPr>
                <a:defRPr/>
              </a:pPr>
              <a:t>29.07.2025</a:t>
            </a:fld>
            <a:endParaRPr lang="ru-RU" dirty="0"/>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ru-RU" dirty="0"/>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B039A10D-FF89-4304-8834-E5758B5B28FC}" type="slidenum">
              <a:rPr lang="ru-RU" altLang="ru-RU"/>
              <a:pPr>
                <a:defRPr/>
              </a:pPr>
              <a:t>‹Nº›</a:t>
            </a:fld>
            <a:endParaRPr lang="ru-RU" altLang="ru-RU" dirty="0"/>
          </a:p>
        </p:txBody>
      </p:sp>
    </p:spTree>
    <p:extLst>
      <p:ext uri="{BB962C8B-B14F-4D97-AF65-F5344CB8AC3E}">
        <p14:creationId xmlns:p14="http://schemas.microsoft.com/office/powerpoint/2010/main" val="38029499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BF836DE1-6B7A-47AD-B7B7-17DCB15A01C6}" type="datetimeFigureOut">
              <a:rPr lang="en-US"/>
              <a:pPr>
                <a:defRPr/>
              </a:pPr>
              <a:t>7/29/2025</a:t>
            </a:fld>
            <a:endParaRPr lang="en-US" dirty="0"/>
          </a:p>
        </p:txBody>
      </p:sp>
      <p:sp>
        <p:nvSpPr>
          <p:cNvPr id="4" name="Slide Image Placeholder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3174689-BECC-4390-B3B9-306A17FD432A}" type="slidenum">
              <a:rPr lang="en-US" altLang="ru-RU"/>
              <a:pPr>
                <a:defRPr/>
              </a:pPr>
              <a:t>‹Nº›</a:t>
            </a:fld>
            <a:endParaRPr lang="en-US" altLang="ru-RU" dirty="0"/>
          </a:p>
        </p:txBody>
      </p:sp>
    </p:spTree>
    <p:extLst>
      <p:ext uri="{BB962C8B-B14F-4D97-AF65-F5344CB8AC3E}">
        <p14:creationId xmlns:p14="http://schemas.microsoft.com/office/powerpoint/2010/main" val="1886981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805" kern="1200">
        <a:solidFill>
          <a:schemeClr val="tx1"/>
        </a:solidFill>
        <a:latin typeface="+mn-lt"/>
        <a:ea typeface="+mn-ea"/>
        <a:cs typeface="+mn-cs"/>
      </a:defRPr>
    </a:lvl1pPr>
    <a:lvl2pPr marL="687617" algn="l" rtl="0" eaLnBrk="0" fontAlgn="base" hangingPunct="0">
      <a:spcBef>
        <a:spcPct val="30000"/>
      </a:spcBef>
      <a:spcAft>
        <a:spcPct val="0"/>
      </a:spcAft>
      <a:defRPr sz="1805" kern="1200">
        <a:solidFill>
          <a:schemeClr val="tx1"/>
        </a:solidFill>
        <a:latin typeface="+mn-lt"/>
        <a:ea typeface="+mn-ea"/>
        <a:cs typeface="+mn-cs"/>
      </a:defRPr>
    </a:lvl2pPr>
    <a:lvl3pPr marL="1375235" algn="l" rtl="0" eaLnBrk="0" fontAlgn="base" hangingPunct="0">
      <a:spcBef>
        <a:spcPct val="30000"/>
      </a:spcBef>
      <a:spcAft>
        <a:spcPct val="0"/>
      </a:spcAft>
      <a:defRPr sz="1805" kern="1200">
        <a:solidFill>
          <a:schemeClr val="tx1"/>
        </a:solidFill>
        <a:latin typeface="+mn-lt"/>
        <a:ea typeface="+mn-ea"/>
        <a:cs typeface="+mn-cs"/>
      </a:defRPr>
    </a:lvl3pPr>
    <a:lvl4pPr marL="2062852" algn="l" rtl="0" eaLnBrk="0" fontAlgn="base" hangingPunct="0">
      <a:spcBef>
        <a:spcPct val="30000"/>
      </a:spcBef>
      <a:spcAft>
        <a:spcPct val="0"/>
      </a:spcAft>
      <a:defRPr sz="1805" kern="1200">
        <a:solidFill>
          <a:schemeClr val="tx1"/>
        </a:solidFill>
        <a:latin typeface="+mn-lt"/>
        <a:ea typeface="+mn-ea"/>
        <a:cs typeface="+mn-cs"/>
      </a:defRPr>
    </a:lvl4pPr>
    <a:lvl5pPr marL="2750470" algn="l" rtl="0" eaLnBrk="0" fontAlgn="base" hangingPunct="0">
      <a:spcBef>
        <a:spcPct val="30000"/>
      </a:spcBef>
      <a:spcAft>
        <a:spcPct val="0"/>
      </a:spcAft>
      <a:defRPr sz="1805" kern="1200">
        <a:solidFill>
          <a:schemeClr val="tx1"/>
        </a:solidFill>
        <a:latin typeface="+mn-lt"/>
        <a:ea typeface="+mn-ea"/>
        <a:cs typeface="+mn-cs"/>
      </a:defRPr>
    </a:lvl5pPr>
    <a:lvl6pPr marL="3438086" algn="l" defTabSz="1375235" rtl="0" eaLnBrk="1" latinLnBrk="0" hangingPunct="1">
      <a:defRPr sz="1805" kern="1200">
        <a:solidFill>
          <a:schemeClr val="tx1"/>
        </a:solidFill>
        <a:latin typeface="+mn-lt"/>
        <a:ea typeface="+mn-ea"/>
        <a:cs typeface="+mn-cs"/>
      </a:defRPr>
    </a:lvl6pPr>
    <a:lvl7pPr marL="4125703" algn="l" defTabSz="1375235" rtl="0" eaLnBrk="1" latinLnBrk="0" hangingPunct="1">
      <a:defRPr sz="1805" kern="1200">
        <a:solidFill>
          <a:schemeClr val="tx1"/>
        </a:solidFill>
        <a:latin typeface="+mn-lt"/>
        <a:ea typeface="+mn-ea"/>
        <a:cs typeface="+mn-cs"/>
      </a:defRPr>
    </a:lvl7pPr>
    <a:lvl8pPr marL="4813320" algn="l" defTabSz="1375235" rtl="0" eaLnBrk="1" latinLnBrk="0" hangingPunct="1">
      <a:defRPr sz="1805" kern="1200">
        <a:solidFill>
          <a:schemeClr val="tx1"/>
        </a:solidFill>
        <a:latin typeface="+mn-lt"/>
        <a:ea typeface="+mn-ea"/>
        <a:cs typeface="+mn-cs"/>
      </a:defRPr>
    </a:lvl8pPr>
    <a:lvl9pPr marL="5500937" algn="l" defTabSz="1375235" rtl="0" eaLnBrk="1" latinLnBrk="0" hangingPunct="1">
      <a:defRPr sz="180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2000" b="1" dirty="0"/>
              <a:t>Minería y metalurgia es técnicamente complejo </a:t>
            </a:r>
          </a:p>
          <a:p>
            <a:r>
              <a:rPr lang="es-CL" sz="2000" dirty="0"/>
              <a:t>Energía, Petroquímica, Industrial, Celulosas, Espaciales Aviación, Big </a:t>
            </a:r>
            <a:r>
              <a:rPr lang="es-CL" sz="2000" dirty="0" err="1"/>
              <a:t>Pharma</a:t>
            </a:r>
            <a:r>
              <a:rPr lang="es-CL" sz="2000" dirty="0"/>
              <a:t>, Tecnología, Cloud. Desafíos con yacimientos explotados por muchas décadas, baja ley, dureza, contaminación. </a:t>
            </a:r>
          </a:p>
          <a:p>
            <a:endParaRPr lang="es-CL" sz="2000" dirty="0"/>
          </a:p>
          <a:p>
            <a:pPr lvl="0">
              <a:defRPr/>
            </a:pPr>
            <a:r>
              <a:rPr lang="es-CL" sz="2000" b="1" dirty="0"/>
              <a:t>¿Dónde están los yacimientos? </a:t>
            </a:r>
          </a:p>
          <a:p>
            <a:pPr lvl="0">
              <a:defRPr/>
            </a:pPr>
            <a:r>
              <a:rPr lang="es-CL" sz="2000" dirty="0"/>
              <a:t>Cordillera, desierto, (altura geográfica), zonas remotas, zonas de baja población, poca agua, nieve, bajas y altas temperaturas. Sismos, avalanchas, tormentas, inundaciones. Naturaleza extrema.</a:t>
            </a:r>
          </a:p>
          <a:p>
            <a:endParaRPr lang="es-CL" sz="2000" dirty="0"/>
          </a:p>
          <a:p>
            <a:r>
              <a:rPr lang="es-CL" sz="2000" b="1" dirty="0"/>
              <a:t>Calificación de recursos</a:t>
            </a:r>
            <a:r>
              <a:rPr lang="es-CL" sz="2000" dirty="0"/>
              <a:t> </a:t>
            </a:r>
          </a:p>
          <a:p>
            <a:r>
              <a:rPr lang="es-CL" sz="2000" dirty="0"/>
              <a:t>Los ingenieros, operadores, técnicos, administrativos son competentes en proyectos mineros?  Fabricantes de materiales, equipos, constructoras, ingenieros, Cuesta aprender, más de 50 años. Hoy tenemos algunos expertos con más de 50 años de experiencia, </a:t>
            </a:r>
            <a:r>
              <a:rPr lang="es-CL" sz="2000" dirty="0" err="1"/>
              <a:t>sobretodo</a:t>
            </a:r>
            <a:r>
              <a:rPr lang="es-CL" sz="2000" dirty="0"/>
              <a:t> en gran minería del cobre, referencia mundial, no reconocido. Mano de obra, materiales y equipos. </a:t>
            </a:r>
          </a:p>
          <a:p>
            <a:endParaRPr lang="es-CL" sz="2000" dirty="0"/>
          </a:p>
          <a:p>
            <a:r>
              <a:rPr lang="es-CL" sz="2000" b="1" dirty="0"/>
              <a:t>Infraestructura</a:t>
            </a:r>
            <a:r>
              <a:rPr lang="es-CL" sz="2000" dirty="0"/>
              <a:t>. </a:t>
            </a:r>
          </a:p>
          <a:p>
            <a:r>
              <a:rPr lang="es-CL" sz="2000" dirty="0"/>
              <a:t>Puertos, caminos, generación energía, transmisión energía, ferrocarriles, pipelines, estaciones de bombeo, desaladoras, campamentos, aeropuertos, servicios. Llevamos décadas desarrollando infraestructura vía Minería. Ejemplo Antofagasta pre Escondida. O los 1800s y 1900s con compañías extranjeras Anaconda </a:t>
            </a:r>
            <a:r>
              <a:rPr lang="es-CL" sz="2000" dirty="0" err="1"/>
              <a:t>Mining</a:t>
            </a:r>
            <a:r>
              <a:rPr lang="es-CL" sz="2000" dirty="0"/>
              <a:t>, franceses, americanas, británicas, canadienses, japoneses, chinos, australianas. Infraestructura país.</a:t>
            </a:r>
          </a:p>
          <a:p>
            <a:endParaRPr lang="es-CL" sz="2000" dirty="0"/>
          </a:p>
          <a:p>
            <a:r>
              <a:rPr lang="es-CL" sz="2000" b="1" dirty="0"/>
              <a:t>Organización</a:t>
            </a:r>
            <a:r>
              <a:rPr lang="es-CL" sz="2000" dirty="0"/>
              <a:t> es clave. Personal con cultura proyectos, técnicamente competente, experiencia, procedimientos corporativos, gestión de proyecto (PM, P&amp;C, HSEC, </a:t>
            </a:r>
            <a:r>
              <a:rPr lang="es-CL" sz="2000" dirty="0" err="1"/>
              <a:t>Risk</a:t>
            </a:r>
            <a:r>
              <a:rPr lang="es-CL" sz="2000" dirty="0"/>
              <a:t>, </a:t>
            </a:r>
            <a:r>
              <a:rPr lang="es-CL" sz="2000" dirty="0" err="1"/>
              <a:t>Procurement</a:t>
            </a:r>
            <a:r>
              <a:rPr lang="es-CL" sz="2000" dirty="0"/>
              <a:t>, CM), riesgos sistémicos propios.</a:t>
            </a:r>
          </a:p>
          <a:p>
            <a:endParaRPr lang="es-CL" sz="2000" dirty="0"/>
          </a:p>
          <a:p>
            <a:r>
              <a:rPr lang="es-CL" sz="2000" b="1" dirty="0"/>
              <a:t>DISCLAIMER. </a:t>
            </a:r>
            <a:r>
              <a:rPr lang="es-CL" sz="2000" dirty="0"/>
              <a:t>Ruido socio económicos y geopolítico</a:t>
            </a:r>
          </a:p>
          <a:p>
            <a:r>
              <a:rPr lang="es-CL" sz="2000" b="1" dirty="0"/>
              <a:t>Riesgo financiero/comercial </a:t>
            </a:r>
            <a:r>
              <a:rPr lang="es-CL" sz="2000" dirty="0"/>
              <a:t>Precio metal, tipo de cambio, demanda, oferta (escasa), venta del metal, financiamiento inversiones.</a:t>
            </a:r>
          </a:p>
          <a:p>
            <a:r>
              <a:rPr lang="es-CL" sz="2000" b="1" dirty="0"/>
              <a:t>Incertidumbre real (vía palabras). </a:t>
            </a:r>
            <a:r>
              <a:rPr lang="es-CL" sz="2000" dirty="0"/>
              <a:t>Nacionalización de recursos (cobre, litio), royalty, cambio constitución, guerra (armas o comercial), impuestos, permisos, medioambiente, pueblos originarios, activistas, ambientalistas, lobistas, inversionistas, </a:t>
            </a:r>
            <a:r>
              <a:rPr lang="es-CL" sz="2000" dirty="0" err="1"/>
              <a:t>stakeholders</a:t>
            </a:r>
            <a:r>
              <a:rPr lang="es-CL" sz="2000" dirty="0"/>
              <a:t>. </a:t>
            </a:r>
          </a:p>
          <a:p>
            <a:endParaRPr lang="es-CL" dirty="0"/>
          </a:p>
        </p:txBody>
      </p:sp>
      <p:sp>
        <p:nvSpPr>
          <p:cNvPr id="4" name="Marcador de número de diapositiva 3"/>
          <p:cNvSpPr>
            <a:spLocks noGrp="1"/>
          </p:cNvSpPr>
          <p:nvPr>
            <p:ph type="sldNum" sz="quarter" idx="5"/>
          </p:nvPr>
        </p:nvSpPr>
        <p:spPr/>
        <p:txBody>
          <a:bodyPr/>
          <a:lstStyle/>
          <a:p>
            <a:pPr>
              <a:defRPr/>
            </a:pPr>
            <a:fld id="{13174689-BECC-4390-B3B9-306A17FD432A}" type="slidenum">
              <a:rPr lang="en-US" altLang="ru-RU" smtClean="0"/>
              <a:pPr>
                <a:defRPr/>
              </a:pPr>
              <a:t>1</a:t>
            </a:fld>
            <a:endParaRPr lang="en-US" altLang="ru-RU" dirty="0"/>
          </a:p>
        </p:txBody>
      </p:sp>
    </p:spTree>
    <p:extLst>
      <p:ext uri="{BB962C8B-B14F-4D97-AF65-F5344CB8AC3E}">
        <p14:creationId xmlns:p14="http://schemas.microsoft.com/office/powerpoint/2010/main" val="4214116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9D0A5-CCC0-6ECC-EB00-B22C9B1FED3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93F0FED-7B83-F0B9-F443-C82DD6C3CCC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DF7025C-3EB0-4520-DBF4-5E45624A70A7}"/>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CL" noProof="0" dirty="0">
                <a:latin typeface="Montserrat" panose="00000500000000000000" pitchFamily="2" charset="0"/>
              </a:rPr>
              <a:t>– costos, plazo, contingencias, cuantificación, matrices de riesgos, mitigaciones.</a:t>
            </a:r>
          </a:p>
          <a:p>
            <a:r>
              <a:rPr lang="es-ES" dirty="0"/>
              <a:t>NO HAY RECETAS</a:t>
            </a:r>
          </a:p>
          <a:p>
            <a:r>
              <a:rPr lang="es-ES" dirty="0"/>
              <a:t>PERO AL FINAL PARA ASEGURAR UN PROYECTO EXITOSO ON TIME AND ON BUDGET SAFELY WITH NO ENVIRONMENTAL INCIDENTES</a:t>
            </a:r>
          </a:p>
          <a:p>
            <a:endParaRPr lang="es-ES" dirty="0"/>
          </a:p>
          <a:p>
            <a:r>
              <a:rPr lang="es-CL" dirty="0"/>
              <a:t>ASPECTOS CLAVES QUE SE REPITEN. MEJORAS A TEMAS ESPECIFICOS QUE EN SU CONJUNTO PERMITE TENER MEJOR CHANCE Y PROBABILIDAD DE ÉXITO</a:t>
            </a:r>
          </a:p>
          <a:p>
            <a:pPr lvl="1">
              <a:lnSpc>
                <a:spcPct val="90000"/>
              </a:lnSpc>
              <a:spcBef>
                <a:spcPts val="1500"/>
              </a:spcBef>
            </a:pPr>
            <a:endParaRPr lang="es-CL" dirty="0">
              <a:latin typeface="Montserrat" panose="00000500000000000000" pitchFamily="2" charset="0"/>
            </a:endParaRPr>
          </a:p>
          <a:p>
            <a:pPr marL="1028700" lvl="1" indent="-342900">
              <a:lnSpc>
                <a:spcPct val="90000"/>
              </a:lnSpc>
              <a:spcBef>
                <a:spcPts val="1500"/>
              </a:spcBef>
              <a:buFont typeface="Arial" panose="020B0604020202020204" pitchFamily="34" charset="0"/>
              <a:buChar char="•"/>
            </a:pPr>
            <a:r>
              <a:rPr lang="es-CL" dirty="0">
                <a:latin typeface="Montserrat" panose="00000500000000000000" pitchFamily="2" charset="0"/>
              </a:rPr>
              <a:t>Hoy las herramientas digitales y la IA son esenciales para intentar disminuir brechas y competencias de personas.</a:t>
            </a:r>
          </a:p>
          <a:p>
            <a:pPr marL="1028700" lvl="1" indent="-342900">
              <a:lnSpc>
                <a:spcPct val="90000"/>
              </a:lnSpc>
              <a:spcBef>
                <a:spcPts val="1500"/>
              </a:spcBef>
              <a:buFont typeface="Arial" panose="020B0604020202020204" pitchFamily="34" charset="0"/>
              <a:buChar char="•"/>
            </a:pPr>
            <a:r>
              <a:rPr lang="es-CL" dirty="0">
                <a:latin typeface="Montserrat" panose="00000500000000000000" pitchFamily="2" charset="0"/>
              </a:rPr>
              <a:t>Además, los beneficios (seguridad, visibilidad, acceso, historial) </a:t>
            </a:r>
          </a:p>
          <a:p>
            <a:endParaRPr lang="es-CL" dirty="0"/>
          </a:p>
        </p:txBody>
      </p:sp>
      <p:sp>
        <p:nvSpPr>
          <p:cNvPr id="4" name="Marcador de número de diapositiva 3">
            <a:extLst>
              <a:ext uri="{FF2B5EF4-FFF2-40B4-BE49-F238E27FC236}">
                <a16:creationId xmlns:a16="http://schemas.microsoft.com/office/drawing/2014/main" id="{8B6B7B8D-BCBB-1B86-8611-EE42292BF276}"/>
              </a:ext>
            </a:extLst>
          </p:cNvPr>
          <p:cNvSpPr>
            <a:spLocks noGrp="1"/>
          </p:cNvSpPr>
          <p:nvPr>
            <p:ph type="sldNum" sz="quarter" idx="5"/>
          </p:nvPr>
        </p:nvSpPr>
        <p:spPr/>
        <p:txBody>
          <a:bodyPr/>
          <a:lstStyle/>
          <a:p>
            <a:pPr>
              <a:defRPr/>
            </a:pPr>
            <a:fld id="{13174689-BECC-4390-B3B9-306A17FD432A}" type="slidenum">
              <a:rPr lang="en-US" altLang="ru-RU" smtClean="0"/>
              <a:pPr>
                <a:defRPr/>
              </a:pPr>
              <a:t>10</a:t>
            </a:fld>
            <a:endParaRPr lang="en-US" altLang="ru-RU" dirty="0"/>
          </a:p>
        </p:txBody>
      </p:sp>
    </p:spTree>
    <p:extLst>
      <p:ext uri="{BB962C8B-B14F-4D97-AF65-F5344CB8AC3E}">
        <p14:creationId xmlns:p14="http://schemas.microsoft.com/office/powerpoint/2010/main" val="747910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a:defRPr/>
            </a:pPr>
            <a:fld id="{13174689-BECC-4390-B3B9-306A17FD432A}" type="slidenum">
              <a:rPr lang="en-US" altLang="ru-RU" smtClean="0"/>
              <a:pPr>
                <a:defRPr/>
              </a:pPr>
              <a:t>11</a:t>
            </a:fld>
            <a:endParaRPr lang="en-US" altLang="ru-RU" dirty="0"/>
          </a:p>
        </p:txBody>
      </p:sp>
    </p:spTree>
    <p:extLst>
      <p:ext uri="{BB962C8B-B14F-4D97-AF65-F5344CB8AC3E}">
        <p14:creationId xmlns:p14="http://schemas.microsoft.com/office/powerpoint/2010/main" val="2474617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28600" marR="0" lvl="0" indent="-228600" algn="l" defTabSz="914400" rtl="0" eaLnBrk="0" fontAlgn="base" latinLnBrk="0" hangingPunct="0">
              <a:lnSpc>
                <a:spcPct val="90000"/>
              </a:lnSpc>
              <a:spcBef>
                <a:spcPts val="1000"/>
              </a:spcBef>
              <a:spcAft>
                <a:spcPct val="0"/>
              </a:spcAft>
              <a:buClrTx/>
              <a:buSzTx/>
              <a:buFont typeface="Arial" panose="020B0604020202020204" pitchFamily="34" charset="0"/>
              <a:buChar char="•"/>
              <a:tabLst/>
              <a:defRPr/>
            </a:pPr>
            <a:r>
              <a:rPr lang="es-ES" dirty="0"/>
              <a:t>Desde que se registran los eventos históricos de la humanidad hemos estado ejecutando proyectos y trabajando en minería.</a:t>
            </a:r>
          </a:p>
          <a:p>
            <a:pPr marL="228600" indent="-228600">
              <a:lnSpc>
                <a:spcPct val="90000"/>
              </a:lnSpc>
              <a:spcBef>
                <a:spcPts val="1000"/>
              </a:spcBef>
              <a:buFont typeface="Arial" panose="020B0604020202020204" pitchFamily="34" charset="0"/>
              <a:buChar char="•"/>
            </a:pPr>
            <a:endParaRPr lang="es-CL" b="1" noProof="0" dirty="0"/>
          </a:p>
          <a:p>
            <a:pPr marL="228600" indent="-228600">
              <a:lnSpc>
                <a:spcPct val="90000"/>
              </a:lnSpc>
              <a:spcBef>
                <a:spcPts val="1000"/>
              </a:spcBef>
              <a:buFont typeface="Arial" panose="020B0604020202020204" pitchFamily="34" charset="0"/>
              <a:buChar char="•"/>
            </a:pPr>
            <a:r>
              <a:rPr lang="es-CL" b="1" noProof="0" dirty="0"/>
              <a:t>Más de 4000 años</a:t>
            </a:r>
          </a:p>
          <a:p>
            <a:pPr marL="685800" lvl="1" indent="-228600">
              <a:lnSpc>
                <a:spcPct val="90000"/>
              </a:lnSpc>
              <a:spcBef>
                <a:spcPts val="1000"/>
              </a:spcBef>
              <a:buFont typeface="Arial" panose="020B0604020202020204" pitchFamily="34" charset="0"/>
              <a:buChar char="•"/>
            </a:pPr>
            <a:r>
              <a:rPr lang="es-CL" noProof="0" dirty="0"/>
              <a:t>Egipto. </a:t>
            </a:r>
            <a:r>
              <a:rPr lang="es-ES" noProof="0" dirty="0"/>
              <a:t>La Gran Pirámide de Keops se construyó hace más de cuatro mil quinientos años, (aproximadamente entre 2550 y 2527 a.C.). Se estima que se necesitaron más de dos millones de bloques de piedra y más de 100.000 hombres para construirla en 27 años. </a:t>
            </a:r>
            <a:endParaRPr lang="es-CL" noProof="0" dirty="0"/>
          </a:p>
          <a:p>
            <a:pPr marL="228600" indent="-228600">
              <a:lnSpc>
                <a:spcPct val="90000"/>
              </a:lnSpc>
              <a:spcBef>
                <a:spcPts val="1000"/>
              </a:spcBef>
              <a:buFont typeface="Arial" panose="020B0604020202020204" pitchFamily="34" charset="0"/>
              <a:buChar char="•"/>
            </a:pPr>
            <a:r>
              <a:rPr lang="es-CL" b="1" dirty="0"/>
              <a:t>Más de 2000 años</a:t>
            </a:r>
          </a:p>
          <a:p>
            <a:pPr marL="685800" lvl="1" indent="-228600">
              <a:lnSpc>
                <a:spcPct val="90000"/>
              </a:lnSpc>
              <a:spcBef>
                <a:spcPts val="1000"/>
              </a:spcBef>
              <a:buFont typeface="Arial" panose="020B0604020202020204" pitchFamily="34" charset="0"/>
              <a:buChar char="•"/>
            </a:pPr>
            <a:r>
              <a:rPr lang="es-CL" dirty="0"/>
              <a:t>Romanos. Acueductos, Puentes y Túneles, Carreteras, Alcantarillado. Coliseo, Panteón. Arco, Basílicas. Legado de ingeniería y construcción. </a:t>
            </a:r>
          </a:p>
          <a:p>
            <a:pPr marL="228600" indent="-228600">
              <a:lnSpc>
                <a:spcPct val="90000"/>
              </a:lnSpc>
              <a:spcBef>
                <a:spcPts val="1000"/>
              </a:spcBef>
              <a:buFont typeface="Arial" panose="020B0604020202020204" pitchFamily="34" charset="0"/>
              <a:buChar char="•"/>
            </a:pPr>
            <a:r>
              <a:rPr lang="es-CL" b="1" dirty="0" err="1"/>
              <a:t>Precolombiano</a:t>
            </a:r>
            <a:r>
              <a:rPr lang="es-CL" b="1" dirty="0"/>
              <a:t> &gt; 2500 años</a:t>
            </a:r>
          </a:p>
          <a:p>
            <a:pPr marL="228600" indent="-228600">
              <a:lnSpc>
                <a:spcPct val="90000"/>
              </a:lnSpc>
              <a:spcBef>
                <a:spcPts val="1000"/>
              </a:spcBef>
              <a:buFont typeface="Arial" panose="020B0604020202020204" pitchFamily="34" charset="0"/>
              <a:buChar char="•"/>
            </a:pPr>
            <a:r>
              <a:rPr lang="es-CL" b="1" dirty="0"/>
              <a:t>Minería </a:t>
            </a:r>
            <a:r>
              <a:rPr lang="es-CL" b="1" dirty="0" err="1"/>
              <a:t>precolombiana</a:t>
            </a:r>
            <a:r>
              <a:rPr lang="es-CL" b="1" dirty="0"/>
              <a:t> y prehispánica</a:t>
            </a:r>
            <a:r>
              <a:rPr lang="es-CL" dirty="0"/>
              <a:t>. Inca y diaguitas, explotación oro, plata, cobre por indígenas incluido fundir metal.</a:t>
            </a:r>
          </a:p>
          <a:p>
            <a:pPr marL="228600" indent="-228600">
              <a:lnSpc>
                <a:spcPct val="90000"/>
              </a:lnSpc>
              <a:spcBef>
                <a:spcPts val="1000"/>
              </a:spcBef>
              <a:buFont typeface="Arial" panose="020B0604020202020204" pitchFamily="34" charset="0"/>
              <a:buChar char="•"/>
            </a:pPr>
            <a:r>
              <a:rPr lang="es-CL" b="1" dirty="0"/>
              <a:t>Colonial (1541-1801). </a:t>
            </a:r>
            <a:r>
              <a:rPr lang="es-CL" dirty="0"/>
              <a:t>Oro, cobre, explotación de placeres con uso de mano de obra indígena </a:t>
            </a:r>
          </a:p>
          <a:p>
            <a:endParaRPr lang="es-CL" dirty="0"/>
          </a:p>
        </p:txBody>
      </p:sp>
      <p:sp>
        <p:nvSpPr>
          <p:cNvPr id="4" name="Marcador de número de diapositiva 3"/>
          <p:cNvSpPr>
            <a:spLocks noGrp="1"/>
          </p:cNvSpPr>
          <p:nvPr>
            <p:ph type="sldNum" sz="quarter" idx="5"/>
          </p:nvPr>
        </p:nvSpPr>
        <p:spPr/>
        <p:txBody>
          <a:bodyPr/>
          <a:lstStyle/>
          <a:p>
            <a:fld id="{1C91A568-A7F1-4D3B-94EA-07CD2D855BC9}" type="slidenum">
              <a:rPr lang="es-CL" smtClean="0"/>
              <a:t>2</a:t>
            </a:fld>
            <a:endParaRPr lang="es-CL"/>
          </a:p>
        </p:txBody>
      </p:sp>
    </p:spTree>
    <p:extLst>
      <p:ext uri="{BB962C8B-B14F-4D97-AF65-F5344CB8AC3E}">
        <p14:creationId xmlns:p14="http://schemas.microsoft.com/office/powerpoint/2010/main" val="772702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3DF74-7618-6383-96ED-7A67BDABC49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F8C821B-68D4-CA42-E4FC-DC324B9D132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0B49653-5726-ED3B-2C7B-A6E83E1EA17B}"/>
              </a:ext>
            </a:extLst>
          </p:cNvPr>
          <p:cNvSpPr>
            <a:spLocks noGrp="1"/>
          </p:cNvSpPr>
          <p:nvPr>
            <p:ph type="body" idx="1"/>
          </p:nvPr>
        </p:nvSpPr>
        <p:spPr/>
        <p:txBody>
          <a:bodyPr/>
          <a:lstStyle/>
          <a:p>
            <a:pPr marL="228600" indent="-228600">
              <a:lnSpc>
                <a:spcPct val="90000"/>
              </a:lnSpc>
              <a:spcBef>
                <a:spcPts val="1000"/>
              </a:spcBef>
              <a:buFont typeface="Arial" panose="020B0604020202020204" pitchFamily="34" charset="0"/>
              <a:buChar char="•"/>
            </a:pPr>
            <a:r>
              <a:rPr lang="es-CL" b="1" dirty="0"/>
              <a:t>Chile (1810-1870). </a:t>
            </a:r>
            <a:r>
              <a:rPr lang="es-CL" dirty="0"/>
              <a:t>Fiebre de plata Chañarcillo, zona Copiapó, Caracoles. Inicios minería del carbón sur.</a:t>
            </a:r>
          </a:p>
          <a:p>
            <a:pPr marL="228600" indent="-228600">
              <a:lnSpc>
                <a:spcPct val="90000"/>
              </a:lnSpc>
              <a:spcBef>
                <a:spcPts val="1000"/>
              </a:spcBef>
              <a:buFont typeface="Arial" panose="020B0604020202020204" pitchFamily="34" charset="0"/>
              <a:buChar char="•"/>
            </a:pPr>
            <a:r>
              <a:rPr lang="es-CL" b="1" dirty="0"/>
              <a:t>Chile (1870-1930). </a:t>
            </a:r>
            <a:r>
              <a:rPr lang="es-CL" dirty="0"/>
              <a:t>Era del Salitre</a:t>
            </a:r>
          </a:p>
          <a:p>
            <a:pPr marL="228600" indent="-228600">
              <a:lnSpc>
                <a:spcPct val="90000"/>
              </a:lnSpc>
              <a:spcBef>
                <a:spcPts val="1000"/>
              </a:spcBef>
              <a:buFont typeface="Arial" panose="020B0604020202020204" pitchFamily="34" charset="0"/>
              <a:buChar char="•"/>
            </a:pPr>
            <a:r>
              <a:rPr lang="es-CL" b="1" dirty="0"/>
              <a:t>Chile (1930-2010). </a:t>
            </a:r>
            <a:r>
              <a:rPr lang="es-CL" dirty="0"/>
              <a:t>Era del Cobre</a:t>
            </a:r>
          </a:p>
          <a:p>
            <a:pPr marL="228600" indent="-228600">
              <a:lnSpc>
                <a:spcPct val="90000"/>
              </a:lnSpc>
              <a:spcBef>
                <a:spcPts val="1000"/>
              </a:spcBef>
              <a:buFont typeface="Arial" panose="020B0604020202020204" pitchFamily="34" charset="0"/>
              <a:buChar char="•"/>
            </a:pPr>
            <a:r>
              <a:rPr lang="es-CL" dirty="0"/>
              <a:t>El Teniente (1905), Chuquicamata (1915), Potrerillos (1926), El Salvador (1959), Andina (1970), Pudahuel (1979), El Indio (1979)</a:t>
            </a:r>
          </a:p>
          <a:p>
            <a:pPr marL="228600" indent="-228600">
              <a:lnSpc>
                <a:spcPct val="90000"/>
              </a:lnSpc>
              <a:spcBef>
                <a:spcPts val="1000"/>
              </a:spcBef>
              <a:buFont typeface="Arial" panose="020B0604020202020204" pitchFamily="34" charset="0"/>
              <a:buChar char="•"/>
            </a:pPr>
            <a:r>
              <a:rPr lang="es-CL" dirty="0"/>
              <a:t>Codelco (1971-1976)</a:t>
            </a:r>
          </a:p>
          <a:p>
            <a:pPr marL="228600" indent="-228600">
              <a:lnSpc>
                <a:spcPct val="90000"/>
              </a:lnSpc>
              <a:spcBef>
                <a:spcPts val="1000"/>
              </a:spcBef>
              <a:buFont typeface="Arial" panose="020B0604020202020204" pitchFamily="34" charset="0"/>
              <a:buChar char="•"/>
            </a:pPr>
            <a:r>
              <a:rPr lang="es-CL" dirty="0"/>
              <a:t>Primeros proyectos “</a:t>
            </a:r>
            <a:r>
              <a:rPr lang="es-CL" dirty="0" err="1"/>
              <a:t>fast-track</a:t>
            </a:r>
            <a:r>
              <a:rPr lang="es-CL" dirty="0"/>
              <a:t>”. Los Bronces (1980), Escondida (1990), Andina (1993), Quebrada Blanca (1994), Cerro Colorado (1994), Candelaria (1995), Pelambres (1999), Collahuasi (1999), El </a:t>
            </a:r>
            <a:r>
              <a:rPr lang="es-CL" dirty="0" err="1"/>
              <a:t>Peñon</a:t>
            </a:r>
            <a:r>
              <a:rPr lang="es-CL" dirty="0"/>
              <a:t> (2000), </a:t>
            </a:r>
            <a:r>
              <a:rPr lang="es-CL" dirty="0" err="1"/>
              <a:t>Spence</a:t>
            </a:r>
            <a:r>
              <a:rPr lang="es-CL" dirty="0"/>
              <a:t> (2006), Gabriela Mistral (2008), Ministro Hales (2010), </a:t>
            </a:r>
          </a:p>
          <a:p>
            <a:pPr marL="228600" indent="-228600">
              <a:lnSpc>
                <a:spcPct val="90000"/>
              </a:lnSpc>
              <a:spcBef>
                <a:spcPts val="1000"/>
              </a:spcBef>
              <a:buFont typeface="Arial" panose="020B0604020202020204" pitchFamily="34" charset="0"/>
              <a:buChar char="•"/>
            </a:pPr>
            <a:r>
              <a:rPr lang="es-CL" dirty="0"/>
              <a:t>Chile (2010-hoy). Más expansiones en todos los yacimientos. Pocos proyectos nuevos </a:t>
            </a:r>
            <a:r>
              <a:rPr lang="es-CL" dirty="0" err="1"/>
              <a:t>greenfield</a:t>
            </a:r>
            <a:r>
              <a:rPr lang="es-CL" dirty="0"/>
              <a:t>. </a:t>
            </a:r>
          </a:p>
          <a:p>
            <a:endParaRPr lang="es-CL" dirty="0"/>
          </a:p>
        </p:txBody>
      </p:sp>
      <p:sp>
        <p:nvSpPr>
          <p:cNvPr id="4" name="Marcador de número de diapositiva 3">
            <a:extLst>
              <a:ext uri="{FF2B5EF4-FFF2-40B4-BE49-F238E27FC236}">
                <a16:creationId xmlns:a16="http://schemas.microsoft.com/office/drawing/2014/main" id="{BCE62E60-C24D-F88B-64F1-5E4AD48452FD}"/>
              </a:ext>
            </a:extLst>
          </p:cNvPr>
          <p:cNvSpPr>
            <a:spLocks noGrp="1"/>
          </p:cNvSpPr>
          <p:nvPr>
            <p:ph type="sldNum" sz="quarter" idx="5"/>
          </p:nvPr>
        </p:nvSpPr>
        <p:spPr/>
        <p:txBody>
          <a:bodyPr/>
          <a:lstStyle/>
          <a:p>
            <a:fld id="{1C91A568-A7F1-4D3B-94EA-07CD2D855BC9}" type="slidenum">
              <a:rPr lang="es-CL" smtClean="0"/>
              <a:t>3</a:t>
            </a:fld>
            <a:endParaRPr lang="es-CL"/>
          </a:p>
        </p:txBody>
      </p:sp>
    </p:spTree>
    <p:extLst>
      <p:ext uri="{BB962C8B-B14F-4D97-AF65-F5344CB8AC3E}">
        <p14:creationId xmlns:p14="http://schemas.microsoft.com/office/powerpoint/2010/main" val="2404184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a:defRPr/>
            </a:pPr>
            <a:fld id="{13174689-BECC-4390-B3B9-306A17FD432A}" type="slidenum">
              <a:rPr lang="en-US" altLang="ru-RU" smtClean="0"/>
              <a:pPr>
                <a:defRPr/>
              </a:pPr>
              <a:t>4</a:t>
            </a:fld>
            <a:endParaRPr lang="en-US" altLang="ru-RU" dirty="0"/>
          </a:p>
        </p:txBody>
      </p:sp>
    </p:spTree>
    <p:extLst>
      <p:ext uri="{BB962C8B-B14F-4D97-AF65-F5344CB8AC3E}">
        <p14:creationId xmlns:p14="http://schemas.microsoft.com/office/powerpoint/2010/main" val="3926377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sz="2000" dirty="0"/>
              <a:t>Escasez de recursos </a:t>
            </a:r>
          </a:p>
          <a:p>
            <a:endParaRPr lang="es-CL" sz="2000" b="1" dirty="0"/>
          </a:p>
          <a:p>
            <a:r>
              <a:rPr lang="es-CL" sz="2000" b="1" dirty="0"/>
              <a:t>Calificación de recursos</a:t>
            </a:r>
            <a:r>
              <a:rPr lang="es-CL" sz="2000" dirty="0"/>
              <a:t> </a:t>
            </a:r>
          </a:p>
          <a:p>
            <a:r>
              <a:rPr lang="es-CL" sz="2000" dirty="0"/>
              <a:t>Los ingenieros, operadores, técnicos, administrativos son competentes en proyectos mineros?  Fabricantes de materiales, equipos, constructoras, ingenieros, Cuesta aprender, más de 50 años. Hoy tenemos algunos expertos con más de 50 años de experiencia, </a:t>
            </a:r>
            <a:r>
              <a:rPr lang="es-CL" sz="2000" dirty="0" err="1"/>
              <a:t>sobretodo</a:t>
            </a:r>
            <a:r>
              <a:rPr lang="es-CL" sz="2000" dirty="0"/>
              <a:t> en gran minería del cobre, referencia mundial, no reconocido. Mano de obra, materiales y equipos. </a:t>
            </a:r>
          </a:p>
          <a:p>
            <a:endParaRPr lang="es-CL"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s-CL" sz="2000" b="1" dirty="0"/>
              <a:t>Organización</a:t>
            </a:r>
            <a:r>
              <a:rPr lang="es-CL" sz="2000" dirty="0"/>
              <a:t> es clave. Personal con cultura proyectos, técnicamente competente, experiencia, procedimientos corporativos, gestión de proyecto (PM, P&amp;C, HSEC, </a:t>
            </a:r>
            <a:r>
              <a:rPr lang="es-CL" sz="2000" dirty="0" err="1"/>
              <a:t>Risk</a:t>
            </a:r>
            <a:r>
              <a:rPr lang="es-CL" sz="2000" dirty="0"/>
              <a:t>, </a:t>
            </a:r>
            <a:r>
              <a:rPr lang="es-CL" sz="2000" dirty="0" err="1"/>
              <a:t>Procurement</a:t>
            </a:r>
            <a:r>
              <a:rPr lang="es-CL" sz="2000" dirty="0"/>
              <a:t>, CM), riesgos sistémicos propios.</a:t>
            </a:r>
          </a:p>
          <a:p>
            <a:endParaRPr lang="es-CL" dirty="0"/>
          </a:p>
        </p:txBody>
      </p:sp>
      <p:sp>
        <p:nvSpPr>
          <p:cNvPr id="4" name="Marcador de número de diapositiva 3"/>
          <p:cNvSpPr>
            <a:spLocks noGrp="1"/>
          </p:cNvSpPr>
          <p:nvPr>
            <p:ph type="sldNum" sz="quarter" idx="5"/>
          </p:nvPr>
        </p:nvSpPr>
        <p:spPr/>
        <p:txBody>
          <a:bodyPr/>
          <a:lstStyle/>
          <a:p>
            <a:pPr>
              <a:defRPr/>
            </a:pPr>
            <a:fld id="{13174689-BECC-4390-B3B9-306A17FD432A}" type="slidenum">
              <a:rPr lang="en-US" altLang="ru-RU" smtClean="0"/>
              <a:pPr>
                <a:defRPr/>
              </a:pPr>
              <a:t>5</a:t>
            </a:fld>
            <a:endParaRPr lang="en-US" altLang="ru-RU" dirty="0"/>
          </a:p>
        </p:txBody>
      </p:sp>
    </p:spTree>
    <p:extLst>
      <p:ext uri="{BB962C8B-B14F-4D97-AF65-F5344CB8AC3E}">
        <p14:creationId xmlns:p14="http://schemas.microsoft.com/office/powerpoint/2010/main" val="1971456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ES" sz="2000" dirty="0">
                <a:solidFill>
                  <a:schemeClr val="bg1"/>
                </a:solidFill>
                <a:latin typeface="Montserrat" panose="00000500000000000000" pitchFamily="2" charset="0"/>
                <a:ea typeface="Roboto Light" panose="02000000000000000000" pitchFamily="2" charset="0"/>
                <a:cs typeface="Open Sans Light" panose="020B0306030504020204" pitchFamily="34" charset="0"/>
              </a:rPr>
              <a:t>Cultura: ej. La seguridad de las personas es innegociable.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ru-RU" sz="2000" spc="-150" dirty="0">
              <a:solidFill>
                <a:schemeClr val="bg1"/>
              </a:solidFill>
              <a:latin typeface="Montserrat" panose="00000500000000000000" pitchFamily="2" charset="0"/>
              <a:ea typeface="Roboto Light" panose="02000000000000000000" pitchFamily="2" charset="0"/>
              <a:cs typeface="Open Sans Light" panose="020B0306030504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CL" b="1" u="sng" dirty="0"/>
              <a:t>Revisiones independientes </a:t>
            </a:r>
            <a:r>
              <a:rPr lang="es-CL" dirty="0"/>
              <a:t>y de tercero por fases.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s-CL" dirty="0"/>
          </a:p>
          <a:p>
            <a:r>
              <a:rPr lang="es-CL" dirty="0"/>
              <a:t>Buenas prácticas. Sistemas de Inversión de Capital (SIC), estándares y políticas.</a:t>
            </a:r>
          </a:p>
          <a:p>
            <a:endParaRPr lang="es-CL" dirty="0"/>
          </a:p>
          <a:p>
            <a:r>
              <a:rPr lang="es-CL" dirty="0"/>
              <a:t>Estudios a Proyectos.</a:t>
            </a:r>
          </a:p>
          <a:p>
            <a:endParaRPr lang="es-CL" dirty="0"/>
          </a:p>
          <a:p>
            <a:r>
              <a:rPr lang="es-ES" sz="1800" dirty="0">
                <a:solidFill>
                  <a:schemeClr val="bg1"/>
                </a:solidFill>
                <a:latin typeface="Montserrat" panose="00000500000000000000" pitchFamily="2" charset="0"/>
                <a:ea typeface="Roboto Light" panose="02000000000000000000" pitchFamily="2" charset="0"/>
                <a:cs typeface="Open Sans Light" panose="020B0306030504020204" pitchFamily="34" charset="0"/>
              </a:rPr>
              <a:t>Cumplimiento ambiental estricto</a:t>
            </a:r>
          </a:p>
          <a:p>
            <a:endParaRPr lang="es-CL" dirty="0"/>
          </a:p>
          <a:p>
            <a:r>
              <a:rPr lang="es-CL" dirty="0"/>
              <a:t>Organización comunicación </a:t>
            </a:r>
          </a:p>
          <a:p>
            <a:endParaRPr lang="es-CL" dirty="0"/>
          </a:p>
          <a:p>
            <a:endParaRPr lang="es-CL" dirty="0"/>
          </a:p>
        </p:txBody>
      </p:sp>
      <p:sp>
        <p:nvSpPr>
          <p:cNvPr id="4" name="Marcador de número de diapositiva 3"/>
          <p:cNvSpPr>
            <a:spLocks noGrp="1"/>
          </p:cNvSpPr>
          <p:nvPr>
            <p:ph type="sldNum" sz="quarter" idx="5"/>
          </p:nvPr>
        </p:nvSpPr>
        <p:spPr/>
        <p:txBody>
          <a:bodyPr/>
          <a:lstStyle/>
          <a:p>
            <a:pPr>
              <a:defRPr/>
            </a:pPr>
            <a:fld id="{13174689-BECC-4390-B3B9-306A17FD432A}" type="slidenum">
              <a:rPr lang="en-US" altLang="ru-RU" smtClean="0"/>
              <a:pPr>
                <a:defRPr/>
              </a:pPr>
              <a:t>6</a:t>
            </a:fld>
            <a:endParaRPr lang="en-US" altLang="ru-RU" dirty="0"/>
          </a:p>
        </p:txBody>
      </p:sp>
    </p:spTree>
    <p:extLst>
      <p:ext uri="{BB962C8B-B14F-4D97-AF65-F5344CB8AC3E}">
        <p14:creationId xmlns:p14="http://schemas.microsoft.com/office/powerpoint/2010/main" val="920542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029C43-9C81-ADD6-307C-BCE300B943D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EDD3A4B-482F-9585-4426-299CF0F12CF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EAB0EC4-3407-5AE8-6872-7E6F3F48C65D}"/>
              </a:ext>
            </a:extLst>
          </p:cNvPr>
          <p:cNvSpPr>
            <a:spLocks noGrp="1"/>
          </p:cNvSpPr>
          <p:nvPr>
            <p:ph type="body" idx="1"/>
          </p:nvPr>
        </p:nvSpPr>
        <p:spPr/>
        <p:txBody>
          <a:bodyPr/>
          <a:lstStyle/>
          <a:p>
            <a:r>
              <a:rPr lang="es-ES" dirty="0"/>
              <a:t>La gestión de proyectos también ha acompañado a la ejecución de proyectos y minería en el tiempo. </a:t>
            </a:r>
          </a:p>
          <a:p>
            <a:endParaRPr lang="es-E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2000" dirty="0">
                <a:latin typeface="Montserrat" panose="00000500000000000000" pitchFamily="2" charset="0"/>
              </a:rPr>
              <a:t>Gestión de Proyectos o “Project Management” ha sido clave para ejecutar proyectos “</a:t>
            </a:r>
            <a:r>
              <a:rPr lang="es-ES" sz="2000" dirty="0" err="1">
                <a:latin typeface="Montserrat" panose="00000500000000000000" pitchFamily="2" charset="0"/>
              </a:rPr>
              <a:t>on</a:t>
            </a:r>
            <a:r>
              <a:rPr lang="es-ES" sz="2000" dirty="0">
                <a:latin typeface="Montserrat" panose="00000500000000000000" pitchFamily="2" charset="0"/>
              </a:rPr>
              <a:t> time”, “</a:t>
            </a:r>
            <a:r>
              <a:rPr lang="es-ES" sz="2000" dirty="0" err="1">
                <a:latin typeface="Montserrat" panose="00000500000000000000" pitchFamily="2" charset="0"/>
              </a:rPr>
              <a:t>on</a:t>
            </a:r>
            <a:r>
              <a:rPr lang="es-ES" sz="2000" dirty="0">
                <a:latin typeface="Montserrat" panose="00000500000000000000" pitchFamily="2" charset="0"/>
              </a:rPr>
              <a:t> Budget”, sin incidentes de seguridad y medioambientales. </a:t>
            </a:r>
          </a:p>
          <a:p>
            <a:endParaRPr lang="es-ES" dirty="0"/>
          </a:p>
          <a:p>
            <a:r>
              <a:rPr lang="es-ES" dirty="0"/>
              <a:t>Cada vez más especializados a lo que conocemos hoy…</a:t>
            </a:r>
          </a:p>
          <a:p>
            <a:endParaRPr lang="es-ES" dirty="0"/>
          </a:p>
          <a:p>
            <a:r>
              <a:rPr lang="es-ES" dirty="0"/>
              <a:t>Hay mucho estudios y estadísticas, literatura, </a:t>
            </a:r>
            <a:r>
              <a:rPr lang="es-ES" dirty="0" err="1"/>
              <a:t>papers</a:t>
            </a:r>
            <a:r>
              <a:rPr lang="es-ES" dirty="0"/>
              <a:t>, desde académicos, institutos especializados, organismos dedicados</a:t>
            </a:r>
          </a:p>
          <a:p>
            <a:endParaRPr lang="es-CL" dirty="0"/>
          </a:p>
        </p:txBody>
      </p:sp>
      <p:sp>
        <p:nvSpPr>
          <p:cNvPr id="4" name="Marcador de número de diapositiva 3">
            <a:extLst>
              <a:ext uri="{FF2B5EF4-FFF2-40B4-BE49-F238E27FC236}">
                <a16:creationId xmlns:a16="http://schemas.microsoft.com/office/drawing/2014/main" id="{D1F0F196-A7ED-6DBB-0370-63427E9D38F5}"/>
              </a:ext>
            </a:extLst>
          </p:cNvPr>
          <p:cNvSpPr>
            <a:spLocks noGrp="1"/>
          </p:cNvSpPr>
          <p:nvPr>
            <p:ph type="sldNum" sz="quarter" idx="5"/>
          </p:nvPr>
        </p:nvSpPr>
        <p:spPr/>
        <p:txBody>
          <a:bodyPr/>
          <a:lstStyle/>
          <a:p>
            <a:pPr>
              <a:defRPr/>
            </a:pPr>
            <a:fld id="{13174689-BECC-4390-B3B9-306A17FD432A}" type="slidenum">
              <a:rPr lang="en-US" altLang="ru-RU" smtClean="0"/>
              <a:pPr>
                <a:defRPr/>
              </a:pPr>
              <a:t>7</a:t>
            </a:fld>
            <a:endParaRPr lang="en-US" altLang="ru-RU" dirty="0"/>
          </a:p>
        </p:txBody>
      </p:sp>
    </p:spTree>
    <p:extLst>
      <p:ext uri="{BB962C8B-B14F-4D97-AF65-F5344CB8AC3E}">
        <p14:creationId xmlns:p14="http://schemas.microsoft.com/office/powerpoint/2010/main" val="266273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Enfocado de ejecución de Proyectos</a:t>
            </a:r>
          </a:p>
          <a:p>
            <a:endParaRPr lang="es-CL" dirty="0"/>
          </a:p>
          <a:p>
            <a:r>
              <a:rPr lang="es-CL" dirty="0"/>
              <a:t>PM incluye gerentes de proyectos, ingeniería, adquisiciones, construcción, administración, contratos</a:t>
            </a:r>
          </a:p>
          <a:p>
            <a:endParaRPr lang="es-CL" dirty="0"/>
          </a:p>
          <a:p>
            <a:pPr marL="342900" indent="-342900">
              <a:lnSpc>
                <a:spcPct val="90000"/>
              </a:lnSpc>
              <a:spcBef>
                <a:spcPts val="1500"/>
              </a:spcBef>
              <a:buFont typeface="Arial" panose="020B0604020202020204" pitchFamily="34" charset="0"/>
              <a:buChar char="•"/>
            </a:pPr>
            <a:r>
              <a:rPr lang="es-CL" noProof="0" dirty="0">
                <a:latin typeface="Montserrat" panose="00000500000000000000" pitchFamily="2" charset="0"/>
              </a:rPr>
              <a:t>Cubre varias áreas claves, especialidades o disciplinas </a:t>
            </a:r>
          </a:p>
          <a:p>
            <a:pPr marL="1028700" lvl="2" indent="-342900">
              <a:lnSpc>
                <a:spcPct val="90000"/>
              </a:lnSpc>
              <a:spcBef>
                <a:spcPts val="1500"/>
              </a:spcBef>
              <a:buFont typeface="Arial" panose="020B0604020202020204" pitchFamily="34" charset="0"/>
              <a:buChar char="•"/>
            </a:pPr>
            <a:r>
              <a:rPr lang="es-CL" b="1" noProof="0" dirty="0">
                <a:latin typeface="Montserrat" panose="00000500000000000000" pitchFamily="2" charset="0"/>
              </a:rPr>
              <a:t>Control de Proyectos </a:t>
            </a:r>
            <a:r>
              <a:rPr lang="es-CL" noProof="0" dirty="0">
                <a:latin typeface="Montserrat" panose="00000500000000000000" pitchFamily="2" charset="0"/>
              </a:rPr>
              <a:t>– estimaciones, planificación, control de costos y programa, gestión de contratos, cambios, reportes, proyecciones. </a:t>
            </a:r>
          </a:p>
          <a:p>
            <a:pPr marL="1028700" lvl="2" indent="-342900">
              <a:lnSpc>
                <a:spcPct val="90000"/>
              </a:lnSpc>
              <a:spcBef>
                <a:spcPts val="1500"/>
              </a:spcBef>
              <a:buFont typeface="Arial" panose="020B0604020202020204" pitchFamily="34" charset="0"/>
              <a:buChar char="•"/>
            </a:pPr>
            <a:r>
              <a:rPr lang="es-CL" b="1" noProof="0" dirty="0">
                <a:latin typeface="Montserrat" panose="00000500000000000000" pitchFamily="2" charset="0"/>
              </a:rPr>
              <a:t>Gestión de Riesgos </a:t>
            </a:r>
            <a:r>
              <a:rPr lang="es-CL" noProof="0" dirty="0">
                <a:latin typeface="Montserrat" panose="00000500000000000000" pitchFamily="2" charset="0"/>
              </a:rPr>
              <a:t>– costos, plazo, contingencias, cuantificación, matrices de riesgos, mitigaciones.</a:t>
            </a:r>
          </a:p>
          <a:p>
            <a:pPr marL="1028700" lvl="2" indent="-342900">
              <a:lnSpc>
                <a:spcPct val="90000"/>
              </a:lnSpc>
              <a:spcBef>
                <a:spcPts val="1500"/>
              </a:spcBef>
              <a:buFont typeface="Arial" panose="020B0604020202020204" pitchFamily="34" charset="0"/>
              <a:buChar char="•"/>
            </a:pPr>
            <a:r>
              <a:rPr lang="es-CL" b="1" noProof="0" dirty="0">
                <a:latin typeface="Montserrat" panose="00000500000000000000" pitchFamily="2" charset="0"/>
              </a:rPr>
              <a:t>Apoyos claves de Gestión</a:t>
            </a:r>
            <a:r>
              <a:rPr lang="es-CL" noProof="0" dirty="0">
                <a:latin typeface="Montserrat" panose="00000500000000000000" pitchFamily="2" charset="0"/>
              </a:rPr>
              <a:t>: calidad, seguridad y salud ocupacional, medioambiente y comunidad. (Q, HSEC, ESG)</a:t>
            </a:r>
          </a:p>
          <a:p>
            <a:pPr lvl="1">
              <a:lnSpc>
                <a:spcPct val="90000"/>
              </a:lnSpc>
              <a:spcBef>
                <a:spcPts val="1500"/>
              </a:spcBef>
            </a:pPr>
            <a:endParaRPr lang="es-CL" dirty="0">
              <a:latin typeface="Montserrat" panose="00000500000000000000" pitchFamily="2" charset="0"/>
            </a:endParaRPr>
          </a:p>
          <a:p>
            <a:pPr lvl="1">
              <a:lnSpc>
                <a:spcPct val="90000"/>
              </a:lnSpc>
              <a:spcBef>
                <a:spcPts val="1500"/>
              </a:spcBef>
            </a:pPr>
            <a:endParaRPr lang="es-CL" dirty="0">
              <a:latin typeface="Montserrat" panose="00000500000000000000" pitchFamily="2" charset="0"/>
            </a:endParaRPr>
          </a:p>
          <a:p>
            <a:r>
              <a:rPr lang="es-CL" dirty="0"/>
              <a:t>Control de proyectos</a:t>
            </a:r>
          </a:p>
          <a:p>
            <a:endParaRPr lang="es-CL" dirty="0"/>
          </a:p>
          <a:p>
            <a:r>
              <a:rPr lang="es-CL" dirty="0"/>
              <a:t>Áreas para buena gestión relacionadas a Calidad, Seguridad, Salud Ocupacional, Medio Ambiente y Comunidad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800" dirty="0">
                <a:solidFill>
                  <a:schemeClr val="bg1"/>
                </a:solidFill>
                <a:latin typeface="Montserrat" panose="00000500000000000000" pitchFamily="2" charset="0"/>
                <a:ea typeface="Roboto Light" panose="02000000000000000000" pitchFamily="2" charset="0"/>
                <a:cs typeface="Open Sans Light" panose="020B0306030504020204" pitchFamily="34" charset="0"/>
              </a:rPr>
              <a:t>Integrar prácticas sostenibles y responsabilidad social.</a:t>
            </a:r>
            <a:endParaRPr lang="ru-RU" sz="1800" spc="-150" dirty="0">
              <a:solidFill>
                <a:schemeClr val="bg1"/>
              </a:solidFill>
              <a:latin typeface="Montserrat" panose="00000500000000000000" pitchFamily="2" charset="0"/>
              <a:ea typeface="Roboto Light" panose="02000000000000000000" pitchFamily="2" charset="0"/>
              <a:cs typeface="Open Sans Light" panose="020B0306030504020204" pitchFamily="34" charset="0"/>
            </a:endParaRPr>
          </a:p>
          <a:p>
            <a:endParaRPr lang="es-CL" dirty="0"/>
          </a:p>
        </p:txBody>
      </p:sp>
      <p:sp>
        <p:nvSpPr>
          <p:cNvPr id="4" name="Marcador de número de diapositiva 3"/>
          <p:cNvSpPr>
            <a:spLocks noGrp="1"/>
          </p:cNvSpPr>
          <p:nvPr>
            <p:ph type="sldNum" sz="quarter" idx="5"/>
          </p:nvPr>
        </p:nvSpPr>
        <p:spPr/>
        <p:txBody>
          <a:bodyPr/>
          <a:lstStyle/>
          <a:p>
            <a:pPr>
              <a:defRPr/>
            </a:pPr>
            <a:fld id="{13174689-BECC-4390-B3B9-306A17FD432A}" type="slidenum">
              <a:rPr lang="en-US" altLang="ru-RU" smtClean="0"/>
              <a:pPr>
                <a:defRPr/>
              </a:pPr>
              <a:t>8</a:t>
            </a:fld>
            <a:endParaRPr lang="en-US" altLang="ru-RU" dirty="0"/>
          </a:p>
        </p:txBody>
      </p:sp>
    </p:spTree>
    <p:extLst>
      <p:ext uri="{BB962C8B-B14F-4D97-AF65-F5344CB8AC3E}">
        <p14:creationId xmlns:p14="http://schemas.microsoft.com/office/powerpoint/2010/main" val="419022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s-CL" noProof="0" dirty="0">
              <a:latin typeface="Montserrat" panose="00000500000000000000" pitchFamily="2"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CL" noProof="0" dirty="0">
                <a:latin typeface="Montserrat" panose="00000500000000000000" pitchFamily="2" charset="0"/>
              </a:rPr>
              <a:t>Cada día más importante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s-CL" noProof="0" dirty="0">
              <a:latin typeface="Montserrat" panose="00000500000000000000" pitchFamily="2"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CL" noProof="0" dirty="0">
                <a:latin typeface="Montserrat" panose="00000500000000000000" pitchFamily="2" charset="0"/>
              </a:rPr>
              <a:t>– costos, plazo, contingencias, cuantificación, matrices de riesgos, mitigaciones.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2000" dirty="0">
                <a:solidFill>
                  <a:schemeClr val="bg1"/>
                </a:solidFill>
                <a:latin typeface="Montserrat" panose="00000500000000000000" pitchFamily="2" charset="0"/>
                <a:ea typeface="Roboto Light" panose="02000000000000000000" pitchFamily="2" charset="0"/>
                <a:cs typeface="Open Sans Light" panose="020B0306030504020204" pitchFamily="34" charset="0"/>
              </a:rPr>
              <a:t>Actuar proactivamente para asegurar la continuidad y minimizar impactos.</a:t>
            </a:r>
            <a:endParaRPr lang="ru-RU" sz="2000" spc="-150" dirty="0">
              <a:solidFill>
                <a:schemeClr val="bg1"/>
              </a:solidFill>
              <a:latin typeface="Montserrat" panose="00000500000000000000" pitchFamily="2" charset="0"/>
              <a:ea typeface="Roboto Light" panose="02000000000000000000" pitchFamily="2" charset="0"/>
              <a:cs typeface="Open Sans Light" panose="020B0306030504020204" pitchFamily="34" charset="0"/>
            </a:endParaRPr>
          </a:p>
          <a:p>
            <a:endParaRPr lang="es-CL" dirty="0"/>
          </a:p>
        </p:txBody>
      </p:sp>
      <p:sp>
        <p:nvSpPr>
          <p:cNvPr id="4" name="Marcador de número de diapositiva 3"/>
          <p:cNvSpPr>
            <a:spLocks noGrp="1"/>
          </p:cNvSpPr>
          <p:nvPr>
            <p:ph type="sldNum" sz="quarter" idx="5"/>
          </p:nvPr>
        </p:nvSpPr>
        <p:spPr/>
        <p:txBody>
          <a:bodyPr/>
          <a:lstStyle/>
          <a:p>
            <a:pPr>
              <a:defRPr/>
            </a:pPr>
            <a:fld id="{13174689-BECC-4390-B3B9-306A17FD432A}" type="slidenum">
              <a:rPr lang="en-US" altLang="ru-RU" smtClean="0"/>
              <a:pPr>
                <a:defRPr/>
              </a:pPr>
              <a:t>9</a:t>
            </a:fld>
            <a:endParaRPr lang="en-US" altLang="ru-RU" dirty="0"/>
          </a:p>
        </p:txBody>
      </p:sp>
    </p:spTree>
    <p:extLst>
      <p:ext uri="{BB962C8B-B14F-4D97-AF65-F5344CB8AC3E}">
        <p14:creationId xmlns:p14="http://schemas.microsoft.com/office/powerpoint/2010/main" val="1053142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Opening (16-02-24)-01">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EDAFECE1-55CE-4557-9E63-47C9EE98E44A}"/>
              </a:ext>
            </a:extLst>
          </p:cNvPr>
          <p:cNvSpPr>
            <a:spLocks noGrp="1"/>
          </p:cNvSpPr>
          <p:nvPr>
            <p:ph type="pic" sz="quarter" idx="10"/>
          </p:nvPr>
        </p:nvSpPr>
        <p:spPr>
          <a:xfrm>
            <a:off x="-4129548" y="-2323229"/>
            <a:ext cx="26547096" cy="14935046"/>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Tree>
    <p:extLst>
      <p:ext uri="{BB962C8B-B14F-4D97-AF65-F5344CB8AC3E}">
        <p14:creationId xmlns:p14="http://schemas.microsoft.com/office/powerpoint/2010/main" val="629544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6" presetClass="emph" presetSubtype="0" decel="100000" fill="hold" grpId="0" nodeType="withEffect">
                                  <p:stCondLst>
                                    <p:cond delay="0"/>
                                  </p:stCondLst>
                                  <p:childTnLst>
                                    <p:animScale>
                                      <p:cBhvr>
                                        <p:cTn id="9" dur="2500" fill="hold"/>
                                        <p:tgtEl>
                                          <p:spTgt spid="4"/>
                                        </p:tgtEl>
                                      </p:cBhvr>
                                      <p:by x="70000" y="7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820991-131C-B094-B6E8-FCE56B8381F7}"/>
              </a:ext>
            </a:extLst>
          </p:cNvPr>
          <p:cNvSpPr>
            <a:spLocks noGrp="1"/>
          </p:cNvSpPr>
          <p:nvPr>
            <p:ph type="ctrTitle"/>
          </p:nvPr>
        </p:nvSpPr>
        <p:spPr>
          <a:xfrm>
            <a:off x="2286000" y="1683804"/>
            <a:ext cx="13716000" cy="3581953"/>
          </a:xfrm>
        </p:spPr>
        <p:txBody>
          <a:bodyPr anchor="b"/>
          <a:lstStyle>
            <a:lvl1pPr algn="ctr">
              <a:defRPr sz="9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C4391CC1-96D2-B471-D3F3-C8B99D5D1080}"/>
              </a:ext>
            </a:extLst>
          </p:cNvPr>
          <p:cNvSpPr>
            <a:spLocks noGrp="1"/>
          </p:cNvSpPr>
          <p:nvPr>
            <p:ph type="subTitle" idx="1"/>
          </p:nvPr>
        </p:nvSpPr>
        <p:spPr>
          <a:xfrm>
            <a:off x="2286000" y="5403891"/>
            <a:ext cx="13716000" cy="2484026"/>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7F3F9042-4766-34C9-B96C-0136AA73C1A0}"/>
              </a:ext>
            </a:extLst>
          </p:cNvPr>
          <p:cNvSpPr>
            <a:spLocks noGrp="1"/>
          </p:cNvSpPr>
          <p:nvPr>
            <p:ph type="dt" sz="half" idx="10"/>
          </p:nvPr>
        </p:nvSpPr>
        <p:spPr/>
        <p:txBody>
          <a:bodyPr/>
          <a:lstStyle/>
          <a:p>
            <a:fld id="{8265DF9B-B1D4-4F51-8086-03FA4073F391}" type="datetimeFigureOut">
              <a:rPr lang="es-CL" smtClean="0"/>
              <a:t>29-07-2025</a:t>
            </a:fld>
            <a:endParaRPr lang="es-CL"/>
          </a:p>
        </p:txBody>
      </p:sp>
      <p:sp>
        <p:nvSpPr>
          <p:cNvPr id="5" name="Marcador de pie de página 4">
            <a:extLst>
              <a:ext uri="{FF2B5EF4-FFF2-40B4-BE49-F238E27FC236}">
                <a16:creationId xmlns:a16="http://schemas.microsoft.com/office/drawing/2014/main" id="{68E69C83-1139-1AD9-CD59-7A24137C304B}"/>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B18E9F32-6EE8-4926-0985-891C21132E9D}"/>
              </a:ext>
            </a:extLst>
          </p:cNvPr>
          <p:cNvSpPr>
            <a:spLocks noGrp="1"/>
          </p:cNvSpPr>
          <p:nvPr>
            <p:ph type="sldNum" sz="quarter" idx="12"/>
          </p:nvPr>
        </p:nvSpPr>
        <p:spPr/>
        <p:txBody>
          <a:bodyPr/>
          <a:lstStyle/>
          <a:p>
            <a:fld id="{2579DFF8-CA16-47BF-A6F7-B54DF22203AD}" type="slidenum">
              <a:rPr lang="es-CL" smtClean="0"/>
              <a:t>‹Nº›</a:t>
            </a:fld>
            <a:endParaRPr lang="es-CL"/>
          </a:p>
        </p:txBody>
      </p:sp>
    </p:spTree>
    <p:extLst>
      <p:ext uri="{BB962C8B-B14F-4D97-AF65-F5344CB8AC3E}">
        <p14:creationId xmlns:p14="http://schemas.microsoft.com/office/powerpoint/2010/main" val="1254593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Opening (16-02-24)-17">
    <p:spTree>
      <p:nvGrpSpPr>
        <p:cNvPr id="1" name=""/>
        <p:cNvGrpSpPr/>
        <p:nvPr/>
      </p:nvGrpSpPr>
      <p:grpSpPr>
        <a:xfrm>
          <a:off x="0" y="0"/>
          <a:ext cx="0" cy="0"/>
          <a:chOff x="0" y="0"/>
          <a:chExt cx="0" cy="0"/>
        </a:xfrm>
      </p:grpSpPr>
      <p:sp>
        <p:nvSpPr>
          <p:cNvPr id="6" name="Рисунок 7"/>
          <p:cNvSpPr>
            <a:spLocks noGrp="1"/>
          </p:cNvSpPr>
          <p:nvPr>
            <p:ph type="pic" sz="quarter" idx="16"/>
          </p:nvPr>
        </p:nvSpPr>
        <p:spPr>
          <a:xfrm>
            <a:off x="8576021" y="3708415"/>
            <a:ext cx="5720907" cy="5754829"/>
          </a:xfrm>
          <a:prstGeom prst="ellipse">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
        <p:nvSpPr>
          <p:cNvPr id="7" name="Freeform 7"/>
          <p:cNvSpPr>
            <a:spLocks noGrp="1"/>
          </p:cNvSpPr>
          <p:nvPr>
            <p:ph type="pic" sz="quarter" idx="10"/>
          </p:nvPr>
        </p:nvSpPr>
        <p:spPr bwMode="auto">
          <a:xfrm>
            <a:off x="8926508" y="0"/>
            <a:ext cx="9361491" cy="9542384"/>
          </a:xfrm>
          <a:custGeom>
            <a:avLst/>
            <a:gdLst>
              <a:gd name="T0" fmla="*/ 4099 w 4140"/>
              <a:gd name="T1" fmla="*/ 1686 h 4221"/>
              <a:gd name="T2" fmla="*/ 3899 w 4140"/>
              <a:gd name="T3" fmla="*/ 1679 h 4221"/>
              <a:gd name="T4" fmla="*/ 3600 w 4140"/>
              <a:gd name="T5" fmla="*/ 1618 h 4221"/>
              <a:gd name="T6" fmla="*/ 3325 w 4140"/>
              <a:gd name="T7" fmla="*/ 1501 h 4221"/>
              <a:gd name="T8" fmla="*/ 3080 w 4140"/>
              <a:gd name="T9" fmla="*/ 1335 h 4221"/>
              <a:gd name="T10" fmla="*/ 2871 w 4140"/>
              <a:gd name="T11" fmla="*/ 1126 h 4221"/>
              <a:gd name="T12" fmla="*/ 2706 w 4140"/>
              <a:gd name="T13" fmla="*/ 880 h 4221"/>
              <a:gd name="T14" fmla="*/ 2590 w 4140"/>
              <a:gd name="T15" fmla="*/ 603 h 4221"/>
              <a:gd name="T16" fmla="*/ 2529 w 4140"/>
              <a:gd name="T17" fmla="*/ 302 h 4221"/>
              <a:gd name="T18" fmla="*/ 2523 w 4140"/>
              <a:gd name="T19" fmla="*/ 72 h 4221"/>
              <a:gd name="T20" fmla="*/ 1 w 4140"/>
              <a:gd name="T21" fmla="*/ 36 h 4221"/>
              <a:gd name="T22" fmla="*/ 0 w 4140"/>
              <a:gd name="T23" fmla="*/ 200 h 4221"/>
              <a:gd name="T24" fmla="*/ 9 w 4140"/>
              <a:gd name="T25" fmla="*/ 422 h 4221"/>
              <a:gd name="T26" fmla="*/ 30 w 4140"/>
              <a:gd name="T27" fmla="*/ 640 h 4221"/>
              <a:gd name="T28" fmla="*/ 61 w 4140"/>
              <a:gd name="T29" fmla="*/ 856 h 4221"/>
              <a:gd name="T30" fmla="*/ 104 w 4140"/>
              <a:gd name="T31" fmla="*/ 1067 h 4221"/>
              <a:gd name="T32" fmla="*/ 158 w 4140"/>
              <a:gd name="T33" fmla="*/ 1275 h 4221"/>
              <a:gd name="T34" fmla="*/ 222 w 4140"/>
              <a:gd name="T35" fmla="*/ 1478 h 4221"/>
              <a:gd name="T36" fmla="*/ 296 w 4140"/>
              <a:gd name="T37" fmla="*/ 1675 h 4221"/>
              <a:gd name="T38" fmla="*/ 399 w 4140"/>
              <a:gd name="T39" fmla="*/ 1794 h 4221"/>
              <a:gd name="T40" fmla="*/ 571 w 4140"/>
              <a:gd name="T41" fmla="*/ 1701 h 4221"/>
              <a:gd name="T42" fmla="*/ 758 w 4140"/>
              <a:gd name="T43" fmla="*/ 1633 h 4221"/>
              <a:gd name="T44" fmla="*/ 956 w 4140"/>
              <a:gd name="T45" fmla="*/ 1594 h 4221"/>
              <a:gd name="T46" fmla="*/ 1085 w 4140"/>
              <a:gd name="T47" fmla="*/ 1585 h 4221"/>
              <a:gd name="T48" fmla="*/ 1313 w 4140"/>
              <a:gd name="T49" fmla="*/ 1600 h 4221"/>
              <a:gd name="T50" fmla="*/ 1566 w 4140"/>
              <a:gd name="T51" fmla="*/ 1665 h 4221"/>
              <a:gd name="T52" fmla="*/ 1797 w 4140"/>
              <a:gd name="T53" fmla="*/ 1777 h 4221"/>
              <a:gd name="T54" fmla="*/ 2002 w 4140"/>
              <a:gd name="T55" fmla="*/ 1930 h 4221"/>
              <a:gd name="T56" fmla="*/ 2172 w 4140"/>
              <a:gd name="T57" fmla="*/ 2119 h 4221"/>
              <a:gd name="T58" fmla="*/ 2304 w 4140"/>
              <a:gd name="T59" fmla="*/ 2339 h 4221"/>
              <a:gd name="T60" fmla="*/ 2394 w 4140"/>
              <a:gd name="T61" fmla="*/ 2583 h 4221"/>
              <a:gd name="T62" fmla="*/ 2434 w 4140"/>
              <a:gd name="T63" fmla="*/ 2846 h 4221"/>
              <a:gd name="T64" fmla="*/ 2433 w 4140"/>
              <a:gd name="T65" fmla="*/ 3002 h 4221"/>
              <a:gd name="T66" fmla="*/ 2421 w 4140"/>
              <a:gd name="T67" fmla="*/ 3116 h 4221"/>
              <a:gd name="T68" fmla="*/ 2399 w 4140"/>
              <a:gd name="T69" fmla="*/ 3227 h 4221"/>
              <a:gd name="T70" fmla="*/ 2369 w 4140"/>
              <a:gd name="T71" fmla="*/ 3335 h 4221"/>
              <a:gd name="T72" fmla="*/ 2329 w 4140"/>
              <a:gd name="T73" fmla="*/ 3438 h 4221"/>
              <a:gd name="T74" fmla="*/ 2282 w 4140"/>
              <a:gd name="T75" fmla="*/ 3537 h 4221"/>
              <a:gd name="T76" fmla="*/ 2227 w 4140"/>
              <a:gd name="T77" fmla="*/ 3632 h 4221"/>
              <a:gd name="T78" fmla="*/ 2165 w 4140"/>
              <a:gd name="T79" fmla="*/ 3720 h 4221"/>
              <a:gd name="T80" fmla="*/ 2310 w 4140"/>
              <a:gd name="T81" fmla="*/ 3825 h 4221"/>
              <a:gd name="T82" fmla="*/ 2533 w 4140"/>
              <a:gd name="T83" fmla="*/ 3924 h 4221"/>
              <a:gd name="T84" fmla="*/ 2762 w 4140"/>
              <a:gd name="T85" fmla="*/ 4008 h 4221"/>
              <a:gd name="T86" fmla="*/ 2998 w 4140"/>
              <a:gd name="T87" fmla="*/ 4081 h 4221"/>
              <a:gd name="T88" fmla="*/ 3238 w 4140"/>
              <a:gd name="T89" fmla="*/ 4138 h 4221"/>
              <a:gd name="T90" fmla="*/ 3486 w 4140"/>
              <a:gd name="T91" fmla="*/ 4180 h 4221"/>
              <a:gd name="T92" fmla="*/ 3736 w 4140"/>
              <a:gd name="T93" fmla="*/ 4209 h 4221"/>
              <a:gd name="T94" fmla="*/ 3993 w 4140"/>
              <a:gd name="T95" fmla="*/ 4221 h 4221"/>
              <a:gd name="T96" fmla="*/ 4119 w 4140"/>
              <a:gd name="T97" fmla="*/ 4221 h 4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40" h="4221">
                <a:moveTo>
                  <a:pt x="4140" y="4220"/>
                </a:moveTo>
                <a:lnTo>
                  <a:pt x="4140" y="1685"/>
                </a:lnTo>
                <a:lnTo>
                  <a:pt x="4120" y="1686"/>
                </a:lnTo>
                <a:lnTo>
                  <a:pt x="4099" y="1686"/>
                </a:lnTo>
                <a:lnTo>
                  <a:pt x="4078" y="1687"/>
                </a:lnTo>
                <a:lnTo>
                  <a:pt x="4057" y="1687"/>
                </a:lnTo>
                <a:lnTo>
                  <a:pt x="3978" y="1685"/>
                </a:lnTo>
                <a:lnTo>
                  <a:pt x="3899" y="1679"/>
                </a:lnTo>
                <a:lnTo>
                  <a:pt x="3823" y="1669"/>
                </a:lnTo>
                <a:lnTo>
                  <a:pt x="3747" y="1656"/>
                </a:lnTo>
                <a:lnTo>
                  <a:pt x="3673" y="1639"/>
                </a:lnTo>
                <a:lnTo>
                  <a:pt x="3600" y="1618"/>
                </a:lnTo>
                <a:lnTo>
                  <a:pt x="3529" y="1594"/>
                </a:lnTo>
                <a:lnTo>
                  <a:pt x="3460" y="1566"/>
                </a:lnTo>
                <a:lnTo>
                  <a:pt x="3391" y="1535"/>
                </a:lnTo>
                <a:lnTo>
                  <a:pt x="3325" y="1501"/>
                </a:lnTo>
                <a:lnTo>
                  <a:pt x="3260" y="1464"/>
                </a:lnTo>
                <a:lnTo>
                  <a:pt x="3198" y="1424"/>
                </a:lnTo>
                <a:lnTo>
                  <a:pt x="3138" y="1380"/>
                </a:lnTo>
                <a:lnTo>
                  <a:pt x="3080" y="1335"/>
                </a:lnTo>
                <a:lnTo>
                  <a:pt x="3025" y="1287"/>
                </a:lnTo>
                <a:lnTo>
                  <a:pt x="2971" y="1235"/>
                </a:lnTo>
                <a:lnTo>
                  <a:pt x="2921" y="1182"/>
                </a:lnTo>
                <a:lnTo>
                  <a:pt x="2871" y="1126"/>
                </a:lnTo>
                <a:lnTo>
                  <a:pt x="2826" y="1067"/>
                </a:lnTo>
                <a:lnTo>
                  <a:pt x="2783" y="1007"/>
                </a:lnTo>
                <a:lnTo>
                  <a:pt x="2743" y="944"/>
                </a:lnTo>
                <a:lnTo>
                  <a:pt x="2706" y="880"/>
                </a:lnTo>
                <a:lnTo>
                  <a:pt x="2672" y="814"/>
                </a:lnTo>
                <a:lnTo>
                  <a:pt x="2642" y="745"/>
                </a:lnTo>
                <a:lnTo>
                  <a:pt x="2614" y="675"/>
                </a:lnTo>
                <a:lnTo>
                  <a:pt x="2590" y="603"/>
                </a:lnTo>
                <a:lnTo>
                  <a:pt x="2570" y="530"/>
                </a:lnTo>
                <a:lnTo>
                  <a:pt x="2552" y="455"/>
                </a:lnTo>
                <a:lnTo>
                  <a:pt x="2539" y="379"/>
                </a:lnTo>
                <a:lnTo>
                  <a:pt x="2529" y="302"/>
                </a:lnTo>
                <a:lnTo>
                  <a:pt x="2523" y="224"/>
                </a:lnTo>
                <a:lnTo>
                  <a:pt x="2521" y="144"/>
                </a:lnTo>
                <a:lnTo>
                  <a:pt x="2522" y="108"/>
                </a:lnTo>
                <a:lnTo>
                  <a:pt x="2523" y="72"/>
                </a:lnTo>
                <a:lnTo>
                  <a:pt x="2525" y="36"/>
                </a:lnTo>
                <a:lnTo>
                  <a:pt x="2528" y="0"/>
                </a:lnTo>
                <a:lnTo>
                  <a:pt x="3" y="0"/>
                </a:lnTo>
                <a:lnTo>
                  <a:pt x="1" y="36"/>
                </a:lnTo>
                <a:lnTo>
                  <a:pt x="1" y="73"/>
                </a:lnTo>
                <a:lnTo>
                  <a:pt x="0" y="108"/>
                </a:lnTo>
                <a:lnTo>
                  <a:pt x="0" y="144"/>
                </a:lnTo>
                <a:lnTo>
                  <a:pt x="0" y="200"/>
                </a:lnTo>
                <a:lnTo>
                  <a:pt x="1" y="256"/>
                </a:lnTo>
                <a:lnTo>
                  <a:pt x="3" y="311"/>
                </a:lnTo>
                <a:lnTo>
                  <a:pt x="6" y="367"/>
                </a:lnTo>
                <a:lnTo>
                  <a:pt x="9" y="422"/>
                </a:lnTo>
                <a:lnTo>
                  <a:pt x="13" y="477"/>
                </a:lnTo>
                <a:lnTo>
                  <a:pt x="18" y="532"/>
                </a:lnTo>
                <a:lnTo>
                  <a:pt x="23" y="586"/>
                </a:lnTo>
                <a:lnTo>
                  <a:pt x="30" y="640"/>
                </a:lnTo>
                <a:lnTo>
                  <a:pt x="36" y="695"/>
                </a:lnTo>
                <a:lnTo>
                  <a:pt x="44" y="749"/>
                </a:lnTo>
                <a:lnTo>
                  <a:pt x="52" y="802"/>
                </a:lnTo>
                <a:lnTo>
                  <a:pt x="61" y="856"/>
                </a:lnTo>
                <a:lnTo>
                  <a:pt x="71" y="909"/>
                </a:lnTo>
                <a:lnTo>
                  <a:pt x="81" y="963"/>
                </a:lnTo>
                <a:lnTo>
                  <a:pt x="92" y="1015"/>
                </a:lnTo>
                <a:lnTo>
                  <a:pt x="104" y="1067"/>
                </a:lnTo>
                <a:lnTo>
                  <a:pt x="116" y="1120"/>
                </a:lnTo>
                <a:lnTo>
                  <a:pt x="130" y="1172"/>
                </a:lnTo>
                <a:lnTo>
                  <a:pt x="143" y="1223"/>
                </a:lnTo>
                <a:lnTo>
                  <a:pt x="158" y="1275"/>
                </a:lnTo>
                <a:lnTo>
                  <a:pt x="173" y="1326"/>
                </a:lnTo>
                <a:lnTo>
                  <a:pt x="188" y="1376"/>
                </a:lnTo>
                <a:lnTo>
                  <a:pt x="205" y="1428"/>
                </a:lnTo>
                <a:lnTo>
                  <a:pt x="222" y="1478"/>
                </a:lnTo>
                <a:lnTo>
                  <a:pt x="240" y="1527"/>
                </a:lnTo>
                <a:lnTo>
                  <a:pt x="258" y="1578"/>
                </a:lnTo>
                <a:lnTo>
                  <a:pt x="277" y="1627"/>
                </a:lnTo>
                <a:lnTo>
                  <a:pt x="296" y="1675"/>
                </a:lnTo>
                <a:lnTo>
                  <a:pt x="316" y="1725"/>
                </a:lnTo>
                <a:lnTo>
                  <a:pt x="337" y="1773"/>
                </a:lnTo>
                <a:lnTo>
                  <a:pt x="358" y="1821"/>
                </a:lnTo>
                <a:lnTo>
                  <a:pt x="399" y="1794"/>
                </a:lnTo>
                <a:lnTo>
                  <a:pt x="440" y="1768"/>
                </a:lnTo>
                <a:lnTo>
                  <a:pt x="483" y="1744"/>
                </a:lnTo>
                <a:lnTo>
                  <a:pt x="527" y="1722"/>
                </a:lnTo>
                <a:lnTo>
                  <a:pt x="571" y="1701"/>
                </a:lnTo>
                <a:lnTo>
                  <a:pt x="616" y="1680"/>
                </a:lnTo>
                <a:lnTo>
                  <a:pt x="662" y="1663"/>
                </a:lnTo>
                <a:lnTo>
                  <a:pt x="709" y="1647"/>
                </a:lnTo>
                <a:lnTo>
                  <a:pt x="758" y="1633"/>
                </a:lnTo>
                <a:lnTo>
                  <a:pt x="807" y="1620"/>
                </a:lnTo>
                <a:lnTo>
                  <a:pt x="856" y="1610"/>
                </a:lnTo>
                <a:lnTo>
                  <a:pt x="906" y="1601"/>
                </a:lnTo>
                <a:lnTo>
                  <a:pt x="956" y="1594"/>
                </a:lnTo>
                <a:lnTo>
                  <a:pt x="1007" y="1589"/>
                </a:lnTo>
                <a:lnTo>
                  <a:pt x="1033" y="1587"/>
                </a:lnTo>
                <a:lnTo>
                  <a:pt x="1059" y="1586"/>
                </a:lnTo>
                <a:lnTo>
                  <a:pt x="1085" y="1585"/>
                </a:lnTo>
                <a:lnTo>
                  <a:pt x="1111" y="1585"/>
                </a:lnTo>
                <a:lnTo>
                  <a:pt x="1179" y="1587"/>
                </a:lnTo>
                <a:lnTo>
                  <a:pt x="1246" y="1592"/>
                </a:lnTo>
                <a:lnTo>
                  <a:pt x="1313" y="1600"/>
                </a:lnTo>
                <a:lnTo>
                  <a:pt x="1378" y="1612"/>
                </a:lnTo>
                <a:lnTo>
                  <a:pt x="1442" y="1627"/>
                </a:lnTo>
                <a:lnTo>
                  <a:pt x="1505" y="1644"/>
                </a:lnTo>
                <a:lnTo>
                  <a:pt x="1566" y="1665"/>
                </a:lnTo>
                <a:lnTo>
                  <a:pt x="1626" y="1690"/>
                </a:lnTo>
                <a:lnTo>
                  <a:pt x="1685" y="1716"/>
                </a:lnTo>
                <a:lnTo>
                  <a:pt x="1742" y="1745"/>
                </a:lnTo>
                <a:lnTo>
                  <a:pt x="1797" y="1777"/>
                </a:lnTo>
                <a:lnTo>
                  <a:pt x="1852" y="1812"/>
                </a:lnTo>
                <a:lnTo>
                  <a:pt x="1904" y="1850"/>
                </a:lnTo>
                <a:lnTo>
                  <a:pt x="1954" y="1889"/>
                </a:lnTo>
                <a:lnTo>
                  <a:pt x="2002" y="1930"/>
                </a:lnTo>
                <a:lnTo>
                  <a:pt x="2047" y="1974"/>
                </a:lnTo>
                <a:lnTo>
                  <a:pt x="2091" y="2021"/>
                </a:lnTo>
                <a:lnTo>
                  <a:pt x="2133" y="2069"/>
                </a:lnTo>
                <a:lnTo>
                  <a:pt x="2172" y="2119"/>
                </a:lnTo>
                <a:lnTo>
                  <a:pt x="2209" y="2172"/>
                </a:lnTo>
                <a:lnTo>
                  <a:pt x="2243" y="2225"/>
                </a:lnTo>
                <a:lnTo>
                  <a:pt x="2275" y="2282"/>
                </a:lnTo>
                <a:lnTo>
                  <a:pt x="2304" y="2339"/>
                </a:lnTo>
                <a:lnTo>
                  <a:pt x="2331" y="2397"/>
                </a:lnTo>
                <a:lnTo>
                  <a:pt x="2354" y="2458"/>
                </a:lnTo>
                <a:lnTo>
                  <a:pt x="2376" y="2520"/>
                </a:lnTo>
                <a:lnTo>
                  <a:pt x="2394" y="2583"/>
                </a:lnTo>
                <a:lnTo>
                  <a:pt x="2409" y="2647"/>
                </a:lnTo>
                <a:lnTo>
                  <a:pt x="2420" y="2712"/>
                </a:lnTo>
                <a:lnTo>
                  <a:pt x="2429" y="2779"/>
                </a:lnTo>
                <a:lnTo>
                  <a:pt x="2434" y="2846"/>
                </a:lnTo>
                <a:lnTo>
                  <a:pt x="2436" y="2915"/>
                </a:lnTo>
                <a:lnTo>
                  <a:pt x="2435" y="2944"/>
                </a:lnTo>
                <a:lnTo>
                  <a:pt x="2434" y="2973"/>
                </a:lnTo>
                <a:lnTo>
                  <a:pt x="2433" y="3002"/>
                </a:lnTo>
                <a:lnTo>
                  <a:pt x="2431" y="3032"/>
                </a:lnTo>
                <a:lnTo>
                  <a:pt x="2428" y="3060"/>
                </a:lnTo>
                <a:lnTo>
                  <a:pt x="2425" y="3088"/>
                </a:lnTo>
                <a:lnTo>
                  <a:pt x="2421" y="3116"/>
                </a:lnTo>
                <a:lnTo>
                  <a:pt x="2416" y="3144"/>
                </a:lnTo>
                <a:lnTo>
                  <a:pt x="2411" y="3173"/>
                </a:lnTo>
                <a:lnTo>
                  <a:pt x="2405" y="3200"/>
                </a:lnTo>
                <a:lnTo>
                  <a:pt x="2399" y="3227"/>
                </a:lnTo>
                <a:lnTo>
                  <a:pt x="2392" y="3254"/>
                </a:lnTo>
                <a:lnTo>
                  <a:pt x="2385" y="3281"/>
                </a:lnTo>
                <a:lnTo>
                  <a:pt x="2377" y="3309"/>
                </a:lnTo>
                <a:lnTo>
                  <a:pt x="2369" y="3335"/>
                </a:lnTo>
                <a:lnTo>
                  <a:pt x="2360" y="3361"/>
                </a:lnTo>
                <a:lnTo>
                  <a:pt x="2349" y="3387"/>
                </a:lnTo>
                <a:lnTo>
                  <a:pt x="2339" y="3412"/>
                </a:lnTo>
                <a:lnTo>
                  <a:pt x="2329" y="3438"/>
                </a:lnTo>
                <a:lnTo>
                  <a:pt x="2318" y="3464"/>
                </a:lnTo>
                <a:lnTo>
                  <a:pt x="2306" y="3488"/>
                </a:lnTo>
                <a:lnTo>
                  <a:pt x="2294" y="3513"/>
                </a:lnTo>
                <a:lnTo>
                  <a:pt x="2282" y="3537"/>
                </a:lnTo>
                <a:lnTo>
                  <a:pt x="2269" y="3561"/>
                </a:lnTo>
                <a:lnTo>
                  <a:pt x="2255" y="3585"/>
                </a:lnTo>
                <a:lnTo>
                  <a:pt x="2241" y="3609"/>
                </a:lnTo>
                <a:lnTo>
                  <a:pt x="2227" y="3632"/>
                </a:lnTo>
                <a:lnTo>
                  <a:pt x="2212" y="3654"/>
                </a:lnTo>
                <a:lnTo>
                  <a:pt x="2197" y="3677"/>
                </a:lnTo>
                <a:lnTo>
                  <a:pt x="2181" y="3699"/>
                </a:lnTo>
                <a:lnTo>
                  <a:pt x="2165" y="3720"/>
                </a:lnTo>
                <a:lnTo>
                  <a:pt x="2148" y="3742"/>
                </a:lnTo>
                <a:lnTo>
                  <a:pt x="2202" y="3771"/>
                </a:lnTo>
                <a:lnTo>
                  <a:pt x="2256" y="3798"/>
                </a:lnTo>
                <a:lnTo>
                  <a:pt x="2310" y="3825"/>
                </a:lnTo>
                <a:lnTo>
                  <a:pt x="2366" y="3850"/>
                </a:lnTo>
                <a:lnTo>
                  <a:pt x="2421" y="3875"/>
                </a:lnTo>
                <a:lnTo>
                  <a:pt x="2477" y="3900"/>
                </a:lnTo>
                <a:lnTo>
                  <a:pt x="2533" y="3924"/>
                </a:lnTo>
                <a:lnTo>
                  <a:pt x="2590" y="3946"/>
                </a:lnTo>
                <a:lnTo>
                  <a:pt x="2647" y="3968"/>
                </a:lnTo>
                <a:lnTo>
                  <a:pt x="2704" y="3989"/>
                </a:lnTo>
                <a:lnTo>
                  <a:pt x="2762" y="4008"/>
                </a:lnTo>
                <a:lnTo>
                  <a:pt x="2820" y="4028"/>
                </a:lnTo>
                <a:lnTo>
                  <a:pt x="2879" y="4047"/>
                </a:lnTo>
                <a:lnTo>
                  <a:pt x="2938" y="4064"/>
                </a:lnTo>
                <a:lnTo>
                  <a:pt x="2998" y="4081"/>
                </a:lnTo>
                <a:lnTo>
                  <a:pt x="3057" y="4096"/>
                </a:lnTo>
                <a:lnTo>
                  <a:pt x="3117" y="4111"/>
                </a:lnTo>
                <a:lnTo>
                  <a:pt x="3178" y="4125"/>
                </a:lnTo>
                <a:lnTo>
                  <a:pt x="3238" y="4138"/>
                </a:lnTo>
                <a:lnTo>
                  <a:pt x="3300" y="4150"/>
                </a:lnTo>
                <a:lnTo>
                  <a:pt x="3361" y="4161"/>
                </a:lnTo>
                <a:lnTo>
                  <a:pt x="3424" y="4171"/>
                </a:lnTo>
                <a:lnTo>
                  <a:pt x="3486" y="4180"/>
                </a:lnTo>
                <a:lnTo>
                  <a:pt x="3548" y="4190"/>
                </a:lnTo>
                <a:lnTo>
                  <a:pt x="3610" y="4197"/>
                </a:lnTo>
                <a:lnTo>
                  <a:pt x="3673" y="4203"/>
                </a:lnTo>
                <a:lnTo>
                  <a:pt x="3736" y="4209"/>
                </a:lnTo>
                <a:lnTo>
                  <a:pt x="3800" y="4213"/>
                </a:lnTo>
                <a:lnTo>
                  <a:pt x="3864" y="4217"/>
                </a:lnTo>
                <a:lnTo>
                  <a:pt x="3928" y="4219"/>
                </a:lnTo>
                <a:lnTo>
                  <a:pt x="3993" y="4221"/>
                </a:lnTo>
                <a:lnTo>
                  <a:pt x="4057" y="4221"/>
                </a:lnTo>
                <a:lnTo>
                  <a:pt x="4078" y="4221"/>
                </a:lnTo>
                <a:lnTo>
                  <a:pt x="4099" y="4221"/>
                </a:lnTo>
                <a:lnTo>
                  <a:pt x="4119" y="4221"/>
                </a:lnTo>
                <a:lnTo>
                  <a:pt x="4140" y="422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730067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9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900"/>
                                        <p:tgtEl>
                                          <p:spTgt spid="6"/>
                                        </p:tgtEl>
                                      </p:cBhvr>
                                    </p:animEffect>
                                  </p:childTnLst>
                                </p:cTn>
                              </p:par>
                              <p:par>
                                <p:cTn id="8" presetID="18" presetClass="entr" presetSubtype="12" fill="hold" grpId="0" nodeType="withEffect">
                                  <p:stCondLst>
                                    <p:cond delay="1200"/>
                                  </p:stCondLst>
                                  <p:childTnLst>
                                    <p:set>
                                      <p:cBhvr>
                                        <p:cTn id="9" dur="1" fill="hold">
                                          <p:stCondLst>
                                            <p:cond delay="0"/>
                                          </p:stCondLst>
                                        </p:cTn>
                                        <p:tgtEl>
                                          <p:spTgt spid="7"/>
                                        </p:tgtEl>
                                        <p:attrNameLst>
                                          <p:attrName>style.visibility</p:attrName>
                                        </p:attrNameLst>
                                      </p:cBhvr>
                                      <p:to>
                                        <p:strVal val="visible"/>
                                      </p:to>
                                    </p:set>
                                    <p:animEffect transition="in" filter="strips(downLeft)">
                                      <p:cBhvr>
                                        <p:cTn id="10" dur="9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Opening (16-02-24)-05">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1896782" y="1747054"/>
            <a:ext cx="6794481" cy="6794480"/>
          </a:xfrm>
          <a:prstGeom prst="rect">
            <a:avLst/>
          </a:prstGeom>
          <a:solidFill>
            <a:schemeClr val="bg1">
              <a:lumMod val="20000"/>
              <a:lumOff val="80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Tree>
    <p:extLst>
      <p:ext uri="{BB962C8B-B14F-4D97-AF65-F5344CB8AC3E}">
        <p14:creationId xmlns:p14="http://schemas.microsoft.com/office/powerpoint/2010/main" val="23755825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9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Opening (16-02-24)-14">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8768230" y="0"/>
            <a:ext cx="9519770" cy="10288588"/>
          </a:xfrm>
          <a:custGeom>
            <a:avLst/>
            <a:gdLst>
              <a:gd name="T0" fmla="*/ 1824 w 4210"/>
              <a:gd name="T1" fmla="*/ 3060 h 4552"/>
              <a:gd name="T2" fmla="*/ 2693 w 4210"/>
              <a:gd name="T3" fmla="*/ 4552 h 4552"/>
              <a:gd name="T4" fmla="*/ 3562 w 4210"/>
              <a:gd name="T5" fmla="*/ 3060 h 4552"/>
              <a:gd name="T6" fmla="*/ 1824 w 4210"/>
              <a:gd name="T7" fmla="*/ 3060 h 4552"/>
              <a:gd name="T8" fmla="*/ 0 w 4210"/>
              <a:gd name="T9" fmla="*/ 0 h 4552"/>
              <a:gd name="T10" fmla="*/ 1737 w 4210"/>
              <a:gd name="T11" fmla="*/ 0 h 4552"/>
              <a:gd name="T12" fmla="*/ 868 w 4210"/>
              <a:gd name="T13" fmla="*/ 1492 h 4552"/>
              <a:gd name="T14" fmla="*/ 0 w 4210"/>
              <a:gd name="T15" fmla="*/ 0 h 4552"/>
              <a:gd name="T16" fmla="*/ 1781 w 4210"/>
              <a:gd name="T17" fmla="*/ 0 h 4552"/>
              <a:gd name="T18" fmla="*/ 1781 w 4210"/>
              <a:gd name="T19" fmla="*/ 0 h 4552"/>
              <a:gd name="T20" fmla="*/ 2650 w 4210"/>
              <a:gd name="T21" fmla="*/ 1492 h 4552"/>
              <a:gd name="T22" fmla="*/ 912 w 4210"/>
              <a:gd name="T23" fmla="*/ 1492 h 4552"/>
              <a:gd name="T24" fmla="*/ 1781 w 4210"/>
              <a:gd name="T25" fmla="*/ 0 h 4552"/>
              <a:gd name="T26" fmla="*/ 1824 w 4210"/>
              <a:gd name="T27" fmla="*/ 0 h 4552"/>
              <a:gd name="T28" fmla="*/ 3562 w 4210"/>
              <a:gd name="T29" fmla="*/ 0 h 4552"/>
              <a:gd name="T30" fmla="*/ 2693 w 4210"/>
              <a:gd name="T31" fmla="*/ 1492 h 4552"/>
              <a:gd name="T32" fmla="*/ 1824 w 4210"/>
              <a:gd name="T33" fmla="*/ 0 h 4552"/>
              <a:gd name="T34" fmla="*/ 3606 w 4210"/>
              <a:gd name="T35" fmla="*/ 0 h 4552"/>
              <a:gd name="T36" fmla="*/ 3606 w 4210"/>
              <a:gd name="T37" fmla="*/ 0 h 4552"/>
              <a:gd name="T38" fmla="*/ 4210 w 4210"/>
              <a:gd name="T39" fmla="*/ 1037 h 4552"/>
              <a:gd name="T40" fmla="*/ 4210 w 4210"/>
              <a:gd name="T41" fmla="*/ 1492 h 4552"/>
              <a:gd name="T42" fmla="*/ 2736 w 4210"/>
              <a:gd name="T43" fmla="*/ 1492 h 4552"/>
              <a:gd name="T44" fmla="*/ 3606 w 4210"/>
              <a:gd name="T45" fmla="*/ 0 h 4552"/>
              <a:gd name="T46" fmla="*/ 3649 w 4210"/>
              <a:gd name="T47" fmla="*/ 0 h 4552"/>
              <a:gd name="T48" fmla="*/ 4210 w 4210"/>
              <a:gd name="T49" fmla="*/ 0 h 4552"/>
              <a:gd name="T50" fmla="*/ 4210 w 4210"/>
              <a:gd name="T51" fmla="*/ 963 h 4552"/>
              <a:gd name="T52" fmla="*/ 3649 w 4210"/>
              <a:gd name="T53" fmla="*/ 0 h 4552"/>
              <a:gd name="T54" fmla="*/ 4210 w 4210"/>
              <a:gd name="T55" fmla="*/ 1530 h 4552"/>
              <a:gd name="T56" fmla="*/ 4210 w 4210"/>
              <a:gd name="T57" fmla="*/ 1986 h 4552"/>
              <a:gd name="T58" fmla="*/ 3606 w 4210"/>
              <a:gd name="T59" fmla="*/ 3023 h 4552"/>
              <a:gd name="T60" fmla="*/ 2736 w 4210"/>
              <a:gd name="T61" fmla="*/ 1530 h 4552"/>
              <a:gd name="T62" fmla="*/ 4210 w 4210"/>
              <a:gd name="T63" fmla="*/ 1530 h 4552"/>
              <a:gd name="T64" fmla="*/ 4210 w 4210"/>
              <a:gd name="T65" fmla="*/ 2061 h 4552"/>
              <a:gd name="T66" fmla="*/ 4210 w 4210"/>
              <a:gd name="T67" fmla="*/ 3023 h 4552"/>
              <a:gd name="T68" fmla="*/ 3649 w 4210"/>
              <a:gd name="T69" fmla="*/ 3023 h 4552"/>
              <a:gd name="T70" fmla="*/ 4210 w 4210"/>
              <a:gd name="T71" fmla="*/ 2061 h 4552"/>
              <a:gd name="T72" fmla="*/ 4210 w 4210"/>
              <a:gd name="T73" fmla="*/ 3060 h 4552"/>
              <a:gd name="T74" fmla="*/ 4210 w 4210"/>
              <a:gd name="T75" fmla="*/ 4022 h 4552"/>
              <a:gd name="T76" fmla="*/ 3649 w 4210"/>
              <a:gd name="T77" fmla="*/ 3060 h 4552"/>
              <a:gd name="T78" fmla="*/ 4210 w 4210"/>
              <a:gd name="T79" fmla="*/ 3060 h 4552"/>
              <a:gd name="T80" fmla="*/ 4210 w 4210"/>
              <a:gd name="T81" fmla="*/ 4097 h 4552"/>
              <a:gd name="T82" fmla="*/ 4210 w 4210"/>
              <a:gd name="T83" fmla="*/ 4552 h 4552"/>
              <a:gd name="T84" fmla="*/ 2736 w 4210"/>
              <a:gd name="T85" fmla="*/ 4552 h 4552"/>
              <a:gd name="T86" fmla="*/ 3606 w 4210"/>
              <a:gd name="T87" fmla="*/ 3060 h 4552"/>
              <a:gd name="T88" fmla="*/ 4210 w 4210"/>
              <a:gd name="T89" fmla="*/ 4097 h 4552"/>
              <a:gd name="T90" fmla="*/ 1737 w 4210"/>
              <a:gd name="T91" fmla="*/ 3023 h 4552"/>
              <a:gd name="T92" fmla="*/ 868 w 4210"/>
              <a:gd name="T93" fmla="*/ 1531 h 4552"/>
              <a:gd name="T94" fmla="*/ 0 w 4210"/>
              <a:gd name="T95" fmla="*/ 3023 h 4552"/>
              <a:gd name="T96" fmla="*/ 1737 w 4210"/>
              <a:gd name="T97" fmla="*/ 3023 h 4552"/>
              <a:gd name="T98" fmla="*/ 3562 w 4210"/>
              <a:gd name="T99" fmla="*/ 3023 h 4552"/>
              <a:gd name="T100" fmla="*/ 2693 w 4210"/>
              <a:gd name="T101" fmla="*/ 1530 h 4552"/>
              <a:gd name="T102" fmla="*/ 1825 w 4210"/>
              <a:gd name="T103" fmla="*/ 3023 h 4552"/>
              <a:gd name="T104" fmla="*/ 3562 w 4210"/>
              <a:gd name="T105" fmla="*/ 3023 h 4552"/>
              <a:gd name="T106" fmla="*/ 912 w 4210"/>
              <a:gd name="T107" fmla="*/ 1530 h 4552"/>
              <a:gd name="T108" fmla="*/ 1781 w 4210"/>
              <a:gd name="T109" fmla="*/ 3023 h 4552"/>
              <a:gd name="T110" fmla="*/ 2650 w 4210"/>
              <a:gd name="T111" fmla="*/ 1530 h 4552"/>
              <a:gd name="T112" fmla="*/ 912 w 4210"/>
              <a:gd name="T113" fmla="*/ 1530 h 4552"/>
              <a:gd name="T114" fmla="*/ 2650 w 4210"/>
              <a:gd name="T115" fmla="*/ 4552 h 4552"/>
              <a:gd name="T116" fmla="*/ 1781 w 4210"/>
              <a:gd name="T117" fmla="*/ 3060 h 4552"/>
              <a:gd name="T118" fmla="*/ 912 w 4210"/>
              <a:gd name="T119" fmla="*/ 4552 h 4552"/>
              <a:gd name="T120" fmla="*/ 2650 w 4210"/>
              <a:gd name="T121" fmla="*/ 4552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210" h="4552">
                <a:moveTo>
                  <a:pt x="1824" y="3060"/>
                </a:moveTo>
                <a:lnTo>
                  <a:pt x="2693" y="4552"/>
                </a:lnTo>
                <a:lnTo>
                  <a:pt x="3562" y="3060"/>
                </a:lnTo>
                <a:lnTo>
                  <a:pt x="1824" y="3060"/>
                </a:lnTo>
                <a:close/>
                <a:moveTo>
                  <a:pt x="0" y="0"/>
                </a:moveTo>
                <a:lnTo>
                  <a:pt x="1737" y="0"/>
                </a:lnTo>
                <a:lnTo>
                  <a:pt x="868" y="1492"/>
                </a:lnTo>
                <a:lnTo>
                  <a:pt x="0" y="0"/>
                </a:lnTo>
                <a:close/>
                <a:moveTo>
                  <a:pt x="1781" y="0"/>
                </a:moveTo>
                <a:lnTo>
                  <a:pt x="1781" y="0"/>
                </a:lnTo>
                <a:lnTo>
                  <a:pt x="2650" y="1492"/>
                </a:lnTo>
                <a:lnTo>
                  <a:pt x="912" y="1492"/>
                </a:lnTo>
                <a:lnTo>
                  <a:pt x="1781" y="0"/>
                </a:lnTo>
                <a:close/>
                <a:moveTo>
                  <a:pt x="1824" y="0"/>
                </a:moveTo>
                <a:lnTo>
                  <a:pt x="3562" y="0"/>
                </a:lnTo>
                <a:lnTo>
                  <a:pt x="2693" y="1492"/>
                </a:lnTo>
                <a:lnTo>
                  <a:pt x="1824" y="0"/>
                </a:lnTo>
                <a:close/>
                <a:moveTo>
                  <a:pt x="3606" y="0"/>
                </a:moveTo>
                <a:lnTo>
                  <a:pt x="3606" y="0"/>
                </a:lnTo>
                <a:lnTo>
                  <a:pt x="4210" y="1037"/>
                </a:lnTo>
                <a:lnTo>
                  <a:pt x="4210" y="1492"/>
                </a:lnTo>
                <a:lnTo>
                  <a:pt x="2736" y="1492"/>
                </a:lnTo>
                <a:lnTo>
                  <a:pt x="3606" y="0"/>
                </a:lnTo>
                <a:close/>
                <a:moveTo>
                  <a:pt x="3649" y="0"/>
                </a:moveTo>
                <a:lnTo>
                  <a:pt x="4210" y="0"/>
                </a:lnTo>
                <a:lnTo>
                  <a:pt x="4210" y="963"/>
                </a:lnTo>
                <a:lnTo>
                  <a:pt x="3649" y="0"/>
                </a:lnTo>
                <a:close/>
                <a:moveTo>
                  <a:pt x="4210" y="1530"/>
                </a:moveTo>
                <a:lnTo>
                  <a:pt x="4210" y="1986"/>
                </a:lnTo>
                <a:lnTo>
                  <a:pt x="3606" y="3023"/>
                </a:lnTo>
                <a:lnTo>
                  <a:pt x="2736" y="1530"/>
                </a:lnTo>
                <a:lnTo>
                  <a:pt x="4210" y="1530"/>
                </a:lnTo>
                <a:close/>
                <a:moveTo>
                  <a:pt x="4210" y="2061"/>
                </a:moveTo>
                <a:lnTo>
                  <a:pt x="4210" y="3023"/>
                </a:lnTo>
                <a:lnTo>
                  <a:pt x="3649" y="3023"/>
                </a:lnTo>
                <a:lnTo>
                  <a:pt x="4210" y="2061"/>
                </a:lnTo>
                <a:close/>
                <a:moveTo>
                  <a:pt x="4210" y="3060"/>
                </a:moveTo>
                <a:lnTo>
                  <a:pt x="4210" y="4022"/>
                </a:lnTo>
                <a:lnTo>
                  <a:pt x="3649" y="3060"/>
                </a:lnTo>
                <a:lnTo>
                  <a:pt x="4210" y="3060"/>
                </a:lnTo>
                <a:close/>
                <a:moveTo>
                  <a:pt x="4210" y="4097"/>
                </a:moveTo>
                <a:lnTo>
                  <a:pt x="4210" y="4552"/>
                </a:lnTo>
                <a:lnTo>
                  <a:pt x="2736" y="4552"/>
                </a:lnTo>
                <a:lnTo>
                  <a:pt x="3606" y="3060"/>
                </a:lnTo>
                <a:lnTo>
                  <a:pt x="4210" y="4097"/>
                </a:lnTo>
                <a:close/>
                <a:moveTo>
                  <a:pt x="1737" y="3023"/>
                </a:moveTo>
                <a:lnTo>
                  <a:pt x="868" y="1531"/>
                </a:lnTo>
                <a:lnTo>
                  <a:pt x="0" y="3023"/>
                </a:lnTo>
                <a:lnTo>
                  <a:pt x="1737" y="3023"/>
                </a:lnTo>
                <a:close/>
                <a:moveTo>
                  <a:pt x="3562" y="3023"/>
                </a:moveTo>
                <a:lnTo>
                  <a:pt x="2693" y="1530"/>
                </a:lnTo>
                <a:lnTo>
                  <a:pt x="1825" y="3023"/>
                </a:lnTo>
                <a:lnTo>
                  <a:pt x="3562" y="3023"/>
                </a:lnTo>
                <a:close/>
                <a:moveTo>
                  <a:pt x="912" y="1530"/>
                </a:moveTo>
                <a:lnTo>
                  <a:pt x="1781" y="3023"/>
                </a:lnTo>
                <a:lnTo>
                  <a:pt x="2650" y="1530"/>
                </a:lnTo>
                <a:lnTo>
                  <a:pt x="912" y="1530"/>
                </a:lnTo>
                <a:close/>
                <a:moveTo>
                  <a:pt x="2650" y="4552"/>
                </a:moveTo>
                <a:lnTo>
                  <a:pt x="1781" y="3060"/>
                </a:lnTo>
                <a:lnTo>
                  <a:pt x="912" y="4552"/>
                </a:lnTo>
                <a:lnTo>
                  <a:pt x="2650" y="455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9554676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9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9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Opening (16-02-24)-22">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124500" y="0"/>
            <a:ext cx="10458363" cy="10288588"/>
          </a:xfrm>
          <a:custGeom>
            <a:avLst/>
            <a:gdLst>
              <a:gd name="T0" fmla="*/ 1462 w 4618"/>
              <a:gd name="T1" fmla="*/ 1544 h 4545"/>
              <a:gd name="T2" fmla="*/ 1375 w 4618"/>
              <a:gd name="T3" fmla="*/ 1469 h 4545"/>
              <a:gd name="T4" fmla="*/ 1281 w 4618"/>
              <a:gd name="T5" fmla="*/ 1410 h 4545"/>
              <a:gd name="T6" fmla="*/ 1179 w 4618"/>
              <a:gd name="T7" fmla="*/ 1366 h 4545"/>
              <a:gd name="T8" fmla="*/ 1075 w 4618"/>
              <a:gd name="T9" fmla="*/ 1338 h 4545"/>
              <a:gd name="T10" fmla="*/ 967 w 4618"/>
              <a:gd name="T11" fmla="*/ 1326 h 4545"/>
              <a:gd name="T12" fmla="*/ 859 w 4618"/>
              <a:gd name="T13" fmla="*/ 1328 h 4545"/>
              <a:gd name="T14" fmla="*/ 752 w 4618"/>
              <a:gd name="T15" fmla="*/ 1345 h 4545"/>
              <a:gd name="T16" fmla="*/ 647 w 4618"/>
              <a:gd name="T17" fmla="*/ 1380 h 4545"/>
              <a:gd name="T18" fmla="*/ 549 w 4618"/>
              <a:gd name="T19" fmla="*/ 1428 h 4545"/>
              <a:gd name="T20" fmla="*/ 456 w 4618"/>
              <a:gd name="T21" fmla="*/ 1493 h 4545"/>
              <a:gd name="T22" fmla="*/ 373 w 4618"/>
              <a:gd name="T23" fmla="*/ 1572 h 4545"/>
              <a:gd name="T24" fmla="*/ 304 w 4618"/>
              <a:gd name="T25" fmla="*/ 1662 h 4545"/>
              <a:gd name="T26" fmla="*/ 250 w 4618"/>
              <a:gd name="T27" fmla="*/ 1758 h 4545"/>
              <a:gd name="T28" fmla="*/ 212 w 4618"/>
              <a:gd name="T29" fmla="*/ 1861 h 4545"/>
              <a:gd name="T30" fmla="*/ 188 w 4618"/>
              <a:gd name="T31" fmla="*/ 1967 h 4545"/>
              <a:gd name="T32" fmla="*/ 180 w 4618"/>
              <a:gd name="T33" fmla="*/ 2075 h 4545"/>
              <a:gd name="T34" fmla="*/ 188 w 4618"/>
              <a:gd name="T35" fmla="*/ 2184 h 4545"/>
              <a:gd name="T36" fmla="*/ 212 w 4618"/>
              <a:gd name="T37" fmla="*/ 2290 h 4545"/>
              <a:gd name="T38" fmla="*/ 250 w 4618"/>
              <a:gd name="T39" fmla="*/ 2392 h 4545"/>
              <a:gd name="T40" fmla="*/ 304 w 4618"/>
              <a:gd name="T41" fmla="*/ 2489 h 4545"/>
              <a:gd name="T42" fmla="*/ 373 w 4618"/>
              <a:gd name="T43" fmla="*/ 2579 h 4545"/>
              <a:gd name="T44" fmla="*/ 2125 w 4618"/>
              <a:gd name="T45" fmla="*/ 0 h 4545"/>
              <a:gd name="T46" fmla="*/ 3364 w 4618"/>
              <a:gd name="T47" fmla="*/ 3365 h 4545"/>
              <a:gd name="T48" fmla="*/ 3453 w 4618"/>
              <a:gd name="T49" fmla="*/ 3434 h 4545"/>
              <a:gd name="T50" fmla="*/ 3550 w 4618"/>
              <a:gd name="T51" fmla="*/ 3488 h 4545"/>
              <a:gd name="T52" fmla="*/ 3653 w 4618"/>
              <a:gd name="T53" fmla="*/ 3527 h 4545"/>
              <a:gd name="T54" fmla="*/ 3759 w 4618"/>
              <a:gd name="T55" fmla="*/ 3550 h 4545"/>
              <a:gd name="T56" fmla="*/ 3867 w 4618"/>
              <a:gd name="T57" fmla="*/ 3558 h 4545"/>
              <a:gd name="T58" fmla="*/ 3975 w 4618"/>
              <a:gd name="T59" fmla="*/ 3550 h 4545"/>
              <a:gd name="T60" fmla="*/ 4081 w 4618"/>
              <a:gd name="T61" fmla="*/ 3527 h 4545"/>
              <a:gd name="T62" fmla="*/ 4184 w 4618"/>
              <a:gd name="T63" fmla="*/ 3488 h 4545"/>
              <a:gd name="T64" fmla="*/ 4280 w 4618"/>
              <a:gd name="T65" fmla="*/ 3434 h 4545"/>
              <a:gd name="T66" fmla="*/ 4371 w 4618"/>
              <a:gd name="T67" fmla="*/ 3365 h 4545"/>
              <a:gd name="T68" fmla="*/ 4450 w 4618"/>
              <a:gd name="T69" fmla="*/ 3281 h 4545"/>
              <a:gd name="T70" fmla="*/ 4514 w 4618"/>
              <a:gd name="T71" fmla="*/ 3188 h 4545"/>
              <a:gd name="T72" fmla="*/ 4563 w 4618"/>
              <a:gd name="T73" fmla="*/ 3090 h 4545"/>
              <a:gd name="T74" fmla="*/ 4596 w 4618"/>
              <a:gd name="T75" fmla="*/ 2986 h 4545"/>
              <a:gd name="T76" fmla="*/ 4614 w 4618"/>
              <a:gd name="T77" fmla="*/ 2879 h 4545"/>
              <a:gd name="T78" fmla="*/ 4617 w 4618"/>
              <a:gd name="T79" fmla="*/ 2770 h 4545"/>
              <a:gd name="T80" fmla="*/ 4604 w 4618"/>
              <a:gd name="T81" fmla="*/ 2662 h 4545"/>
              <a:gd name="T82" fmla="*/ 4575 w 4618"/>
              <a:gd name="T83" fmla="*/ 2557 h 4545"/>
              <a:gd name="T84" fmla="*/ 4531 w 4618"/>
              <a:gd name="T85" fmla="*/ 2457 h 4545"/>
              <a:gd name="T86" fmla="*/ 4472 w 4618"/>
              <a:gd name="T87" fmla="*/ 2361 h 4545"/>
              <a:gd name="T88" fmla="*/ 4399 w 4618"/>
              <a:gd name="T89" fmla="*/ 2275 h 4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618" h="4545">
                <a:moveTo>
                  <a:pt x="2336" y="4545"/>
                </a:moveTo>
                <a:lnTo>
                  <a:pt x="4461" y="4545"/>
                </a:lnTo>
                <a:lnTo>
                  <a:pt x="1462" y="1544"/>
                </a:lnTo>
                <a:lnTo>
                  <a:pt x="1434" y="1518"/>
                </a:lnTo>
                <a:lnTo>
                  <a:pt x="1405" y="1493"/>
                </a:lnTo>
                <a:lnTo>
                  <a:pt x="1375" y="1469"/>
                </a:lnTo>
                <a:lnTo>
                  <a:pt x="1344" y="1448"/>
                </a:lnTo>
                <a:lnTo>
                  <a:pt x="1313" y="1428"/>
                </a:lnTo>
                <a:lnTo>
                  <a:pt x="1281" y="1410"/>
                </a:lnTo>
                <a:lnTo>
                  <a:pt x="1248" y="1394"/>
                </a:lnTo>
                <a:lnTo>
                  <a:pt x="1214" y="1380"/>
                </a:lnTo>
                <a:lnTo>
                  <a:pt x="1179" y="1366"/>
                </a:lnTo>
                <a:lnTo>
                  <a:pt x="1145" y="1356"/>
                </a:lnTo>
                <a:lnTo>
                  <a:pt x="1110" y="1345"/>
                </a:lnTo>
                <a:lnTo>
                  <a:pt x="1075" y="1338"/>
                </a:lnTo>
                <a:lnTo>
                  <a:pt x="1039" y="1332"/>
                </a:lnTo>
                <a:lnTo>
                  <a:pt x="1003" y="1328"/>
                </a:lnTo>
                <a:lnTo>
                  <a:pt x="967" y="1326"/>
                </a:lnTo>
                <a:lnTo>
                  <a:pt x="930" y="1325"/>
                </a:lnTo>
                <a:lnTo>
                  <a:pt x="895" y="1326"/>
                </a:lnTo>
                <a:lnTo>
                  <a:pt x="859" y="1328"/>
                </a:lnTo>
                <a:lnTo>
                  <a:pt x="822" y="1332"/>
                </a:lnTo>
                <a:lnTo>
                  <a:pt x="787" y="1338"/>
                </a:lnTo>
                <a:lnTo>
                  <a:pt x="752" y="1345"/>
                </a:lnTo>
                <a:lnTo>
                  <a:pt x="717" y="1356"/>
                </a:lnTo>
                <a:lnTo>
                  <a:pt x="681" y="1366"/>
                </a:lnTo>
                <a:lnTo>
                  <a:pt x="647" y="1380"/>
                </a:lnTo>
                <a:lnTo>
                  <a:pt x="614" y="1394"/>
                </a:lnTo>
                <a:lnTo>
                  <a:pt x="581" y="1410"/>
                </a:lnTo>
                <a:lnTo>
                  <a:pt x="549" y="1428"/>
                </a:lnTo>
                <a:lnTo>
                  <a:pt x="518" y="1448"/>
                </a:lnTo>
                <a:lnTo>
                  <a:pt x="486" y="1469"/>
                </a:lnTo>
                <a:lnTo>
                  <a:pt x="456" y="1493"/>
                </a:lnTo>
                <a:lnTo>
                  <a:pt x="427" y="1518"/>
                </a:lnTo>
                <a:lnTo>
                  <a:pt x="399" y="1544"/>
                </a:lnTo>
                <a:lnTo>
                  <a:pt x="373" y="1572"/>
                </a:lnTo>
                <a:lnTo>
                  <a:pt x="348" y="1601"/>
                </a:lnTo>
                <a:lnTo>
                  <a:pt x="325" y="1631"/>
                </a:lnTo>
                <a:lnTo>
                  <a:pt x="304" y="1662"/>
                </a:lnTo>
                <a:lnTo>
                  <a:pt x="284" y="1693"/>
                </a:lnTo>
                <a:lnTo>
                  <a:pt x="266" y="1725"/>
                </a:lnTo>
                <a:lnTo>
                  <a:pt x="250" y="1758"/>
                </a:lnTo>
                <a:lnTo>
                  <a:pt x="235" y="1793"/>
                </a:lnTo>
                <a:lnTo>
                  <a:pt x="222" y="1826"/>
                </a:lnTo>
                <a:lnTo>
                  <a:pt x="212" y="1861"/>
                </a:lnTo>
                <a:lnTo>
                  <a:pt x="201" y="1896"/>
                </a:lnTo>
                <a:lnTo>
                  <a:pt x="194" y="1932"/>
                </a:lnTo>
                <a:lnTo>
                  <a:pt x="188" y="1967"/>
                </a:lnTo>
                <a:lnTo>
                  <a:pt x="184" y="2003"/>
                </a:lnTo>
                <a:lnTo>
                  <a:pt x="182" y="2040"/>
                </a:lnTo>
                <a:lnTo>
                  <a:pt x="180" y="2075"/>
                </a:lnTo>
                <a:lnTo>
                  <a:pt x="182" y="2111"/>
                </a:lnTo>
                <a:lnTo>
                  <a:pt x="184" y="2148"/>
                </a:lnTo>
                <a:lnTo>
                  <a:pt x="188" y="2184"/>
                </a:lnTo>
                <a:lnTo>
                  <a:pt x="194" y="2219"/>
                </a:lnTo>
                <a:lnTo>
                  <a:pt x="201" y="2254"/>
                </a:lnTo>
                <a:lnTo>
                  <a:pt x="212" y="2290"/>
                </a:lnTo>
                <a:lnTo>
                  <a:pt x="222" y="2324"/>
                </a:lnTo>
                <a:lnTo>
                  <a:pt x="235" y="2358"/>
                </a:lnTo>
                <a:lnTo>
                  <a:pt x="250" y="2392"/>
                </a:lnTo>
                <a:lnTo>
                  <a:pt x="266" y="2426"/>
                </a:lnTo>
                <a:lnTo>
                  <a:pt x="284" y="2458"/>
                </a:lnTo>
                <a:lnTo>
                  <a:pt x="304" y="2489"/>
                </a:lnTo>
                <a:lnTo>
                  <a:pt x="325" y="2520"/>
                </a:lnTo>
                <a:lnTo>
                  <a:pt x="348" y="2550"/>
                </a:lnTo>
                <a:lnTo>
                  <a:pt x="373" y="2579"/>
                </a:lnTo>
                <a:lnTo>
                  <a:pt x="399" y="2607"/>
                </a:lnTo>
                <a:lnTo>
                  <a:pt x="2336" y="4545"/>
                </a:lnTo>
                <a:close/>
                <a:moveTo>
                  <a:pt x="2125" y="0"/>
                </a:moveTo>
                <a:lnTo>
                  <a:pt x="0" y="0"/>
                </a:lnTo>
                <a:lnTo>
                  <a:pt x="3336" y="3338"/>
                </a:lnTo>
                <a:lnTo>
                  <a:pt x="3364" y="3365"/>
                </a:lnTo>
                <a:lnTo>
                  <a:pt x="3393" y="3390"/>
                </a:lnTo>
                <a:lnTo>
                  <a:pt x="3423" y="3413"/>
                </a:lnTo>
                <a:lnTo>
                  <a:pt x="3453" y="3434"/>
                </a:lnTo>
                <a:lnTo>
                  <a:pt x="3485" y="3454"/>
                </a:lnTo>
                <a:lnTo>
                  <a:pt x="3517" y="3472"/>
                </a:lnTo>
                <a:lnTo>
                  <a:pt x="3550" y="3488"/>
                </a:lnTo>
                <a:lnTo>
                  <a:pt x="3583" y="3503"/>
                </a:lnTo>
                <a:lnTo>
                  <a:pt x="3618" y="3515"/>
                </a:lnTo>
                <a:lnTo>
                  <a:pt x="3653" y="3527"/>
                </a:lnTo>
                <a:lnTo>
                  <a:pt x="3688" y="3536"/>
                </a:lnTo>
                <a:lnTo>
                  <a:pt x="3724" y="3543"/>
                </a:lnTo>
                <a:lnTo>
                  <a:pt x="3759" y="3550"/>
                </a:lnTo>
                <a:lnTo>
                  <a:pt x="3795" y="3554"/>
                </a:lnTo>
                <a:lnTo>
                  <a:pt x="3831" y="3557"/>
                </a:lnTo>
                <a:lnTo>
                  <a:pt x="3867" y="3558"/>
                </a:lnTo>
                <a:lnTo>
                  <a:pt x="3903" y="3557"/>
                </a:lnTo>
                <a:lnTo>
                  <a:pt x="3939" y="3554"/>
                </a:lnTo>
                <a:lnTo>
                  <a:pt x="3975" y="3550"/>
                </a:lnTo>
                <a:lnTo>
                  <a:pt x="4011" y="3543"/>
                </a:lnTo>
                <a:lnTo>
                  <a:pt x="4046" y="3536"/>
                </a:lnTo>
                <a:lnTo>
                  <a:pt x="4081" y="3527"/>
                </a:lnTo>
                <a:lnTo>
                  <a:pt x="4116" y="3515"/>
                </a:lnTo>
                <a:lnTo>
                  <a:pt x="4150" y="3503"/>
                </a:lnTo>
                <a:lnTo>
                  <a:pt x="4184" y="3488"/>
                </a:lnTo>
                <a:lnTo>
                  <a:pt x="4217" y="3472"/>
                </a:lnTo>
                <a:lnTo>
                  <a:pt x="4249" y="3454"/>
                </a:lnTo>
                <a:lnTo>
                  <a:pt x="4280" y="3434"/>
                </a:lnTo>
                <a:lnTo>
                  <a:pt x="4312" y="3413"/>
                </a:lnTo>
                <a:lnTo>
                  <a:pt x="4342" y="3390"/>
                </a:lnTo>
                <a:lnTo>
                  <a:pt x="4371" y="3365"/>
                </a:lnTo>
                <a:lnTo>
                  <a:pt x="4399" y="3338"/>
                </a:lnTo>
                <a:lnTo>
                  <a:pt x="4425" y="3310"/>
                </a:lnTo>
                <a:lnTo>
                  <a:pt x="4450" y="3281"/>
                </a:lnTo>
                <a:lnTo>
                  <a:pt x="4472" y="3252"/>
                </a:lnTo>
                <a:lnTo>
                  <a:pt x="4494" y="3221"/>
                </a:lnTo>
                <a:lnTo>
                  <a:pt x="4514" y="3188"/>
                </a:lnTo>
                <a:lnTo>
                  <a:pt x="4531" y="3156"/>
                </a:lnTo>
                <a:lnTo>
                  <a:pt x="4548" y="3123"/>
                </a:lnTo>
                <a:lnTo>
                  <a:pt x="4563" y="3090"/>
                </a:lnTo>
                <a:lnTo>
                  <a:pt x="4575" y="3056"/>
                </a:lnTo>
                <a:lnTo>
                  <a:pt x="4586" y="3021"/>
                </a:lnTo>
                <a:lnTo>
                  <a:pt x="4596" y="2986"/>
                </a:lnTo>
                <a:lnTo>
                  <a:pt x="4604" y="2951"/>
                </a:lnTo>
                <a:lnTo>
                  <a:pt x="4609" y="2914"/>
                </a:lnTo>
                <a:lnTo>
                  <a:pt x="4614" y="2879"/>
                </a:lnTo>
                <a:lnTo>
                  <a:pt x="4617" y="2843"/>
                </a:lnTo>
                <a:lnTo>
                  <a:pt x="4618" y="2807"/>
                </a:lnTo>
                <a:lnTo>
                  <a:pt x="4617" y="2770"/>
                </a:lnTo>
                <a:lnTo>
                  <a:pt x="4614" y="2734"/>
                </a:lnTo>
                <a:lnTo>
                  <a:pt x="4609" y="2699"/>
                </a:lnTo>
                <a:lnTo>
                  <a:pt x="4604" y="2662"/>
                </a:lnTo>
                <a:lnTo>
                  <a:pt x="4596" y="2627"/>
                </a:lnTo>
                <a:lnTo>
                  <a:pt x="4586" y="2592"/>
                </a:lnTo>
                <a:lnTo>
                  <a:pt x="4575" y="2557"/>
                </a:lnTo>
                <a:lnTo>
                  <a:pt x="4563" y="2523"/>
                </a:lnTo>
                <a:lnTo>
                  <a:pt x="4548" y="2490"/>
                </a:lnTo>
                <a:lnTo>
                  <a:pt x="4531" y="2457"/>
                </a:lnTo>
                <a:lnTo>
                  <a:pt x="4514" y="2425"/>
                </a:lnTo>
                <a:lnTo>
                  <a:pt x="4494" y="2392"/>
                </a:lnTo>
                <a:lnTo>
                  <a:pt x="4472" y="2361"/>
                </a:lnTo>
                <a:lnTo>
                  <a:pt x="4450" y="2332"/>
                </a:lnTo>
                <a:lnTo>
                  <a:pt x="4425" y="2303"/>
                </a:lnTo>
                <a:lnTo>
                  <a:pt x="4399" y="2275"/>
                </a:lnTo>
                <a:lnTo>
                  <a:pt x="2125"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5431647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9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900"/>
                                        <p:tgtEl>
                                          <p:spTgt spid="3"/>
                                        </p:tgtEl>
                                      </p:cBhvr>
                                    </p:animEffect>
                                  </p:childTnLst>
                                </p:cTn>
                              </p:par>
                              <p:par>
                                <p:cTn id="8" presetID="42" presetClass="path" presetSubtype="0" repeatCount="indefinite" accel="50000" decel="50000" autoRev="1" fill="hold" grpId="1" nodeType="withEffect">
                                  <p:stCondLst>
                                    <p:cond delay="1000"/>
                                  </p:stCondLst>
                                  <p:childTnLst>
                                    <p:animMotion origin="layout" path="M -9.72222E-7 -2.85141E-6 L -0.02891 -2.85141E-6 " pathEditMode="relative" rAng="0" ptsTypes="AA">
                                      <p:cBhvr>
                                        <p:cTn id="9" dur="3000" fill="hold"/>
                                        <p:tgtEl>
                                          <p:spTgt spid="3"/>
                                        </p:tgtEl>
                                        <p:attrNameLst>
                                          <p:attrName>ppt_x</p:attrName>
                                          <p:attrName>ppt_y</p:attrName>
                                        </p:attrNameLst>
                                      </p:cBhvr>
                                      <p:rCtr x="-145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Opening (16-02-24)-21">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0" y="0"/>
            <a:ext cx="10763968" cy="10288588"/>
          </a:xfrm>
          <a:custGeom>
            <a:avLst/>
            <a:gdLst>
              <a:gd name="T0" fmla="*/ 2470 w 4758"/>
              <a:gd name="T1" fmla="*/ 4545 h 4545"/>
              <a:gd name="T2" fmla="*/ 4595 w 4758"/>
              <a:gd name="T3" fmla="*/ 4545 h 4545"/>
              <a:gd name="T4" fmla="*/ 2125 w 4758"/>
              <a:gd name="T5" fmla="*/ 2073 h 4545"/>
              <a:gd name="T6" fmla="*/ 0 w 4758"/>
              <a:gd name="T7" fmla="*/ 2073 h 4545"/>
              <a:gd name="T8" fmla="*/ 2470 w 4758"/>
              <a:gd name="T9" fmla="*/ 4545 h 4545"/>
              <a:gd name="T10" fmla="*/ 2260 w 4758"/>
              <a:gd name="T11" fmla="*/ 0 h 4545"/>
              <a:gd name="T12" fmla="*/ 134 w 4758"/>
              <a:gd name="T13" fmla="*/ 0 h 4545"/>
              <a:gd name="T14" fmla="*/ 2632 w 4758"/>
              <a:gd name="T15" fmla="*/ 2500 h 4545"/>
              <a:gd name="T16" fmla="*/ 4758 w 4758"/>
              <a:gd name="T17" fmla="*/ 2500 h 4545"/>
              <a:gd name="T18" fmla="*/ 2260 w 4758"/>
              <a:gd name="T19" fmla="*/ 0 h 4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58" h="4545">
                <a:moveTo>
                  <a:pt x="2470" y="4545"/>
                </a:moveTo>
                <a:lnTo>
                  <a:pt x="4595" y="4545"/>
                </a:lnTo>
                <a:lnTo>
                  <a:pt x="2125" y="2073"/>
                </a:lnTo>
                <a:lnTo>
                  <a:pt x="0" y="2073"/>
                </a:lnTo>
                <a:lnTo>
                  <a:pt x="2470" y="4545"/>
                </a:lnTo>
                <a:close/>
                <a:moveTo>
                  <a:pt x="2260" y="0"/>
                </a:moveTo>
                <a:lnTo>
                  <a:pt x="134" y="0"/>
                </a:lnTo>
                <a:lnTo>
                  <a:pt x="2632" y="2500"/>
                </a:lnTo>
                <a:lnTo>
                  <a:pt x="4758" y="2500"/>
                </a:lnTo>
                <a:lnTo>
                  <a:pt x="2260"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2569684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9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900"/>
                                        <p:tgtEl>
                                          <p:spTgt spid="3"/>
                                        </p:tgtEl>
                                      </p:cBhvr>
                                    </p:animEffect>
                                  </p:childTnLst>
                                </p:cTn>
                              </p:par>
                              <p:par>
                                <p:cTn id="8" presetID="42" presetClass="path" presetSubtype="0" repeatCount="indefinite" accel="50000" decel="50000" autoRev="1" fill="hold" grpId="1" nodeType="withEffect">
                                  <p:stCondLst>
                                    <p:cond delay="1000"/>
                                  </p:stCondLst>
                                  <p:childTnLst>
                                    <p:animMotion origin="layout" path="M -9.72222E-7 -2.85141E-6 L -0.02891 -2.85141E-6 " pathEditMode="relative" rAng="0" ptsTypes="AA">
                                      <p:cBhvr>
                                        <p:cTn id="9" dur="3000" fill="hold"/>
                                        <p:tgtEl>
                                          <p:spTgt spid="3"/>
                                        </p:tgtEl>
                                        <p:attrNameLst>
                                          <p:attrName>ppt_x</p:attrName>
                                          <p:attrName>ppt_y</p:attrName>
                                        </p:attrNameLst>
                                      </p:cBhvr>
                                      <p:rCtr x="-145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Opening (16-02-24)-12">
    <p:spTree>
      <p:nvGrpSpPr>
        <p:cNvPr id="1" name=""/>
        <p:cNvGrpSpPr/>
        <p:nvPr/>
      </p:nvGrpSpPr>
      <p:grpSpPr>
        <a:xfrm>
          <a:off x="0" y="0"/>
          <a:ext cx="0" cy="0"/>
          <a:chOff x="0" y="0"/>
          <a:chExt cx="0" cy="0"/>
        </a:xfrm>
      </p:grpSpPr>
      <p:sp>
        <p:nvSpPr>
          <p:cNvPr id="5" name="Рисунок 7"/>
          <p:cNvSpPr>
            <a:spLocks noGrp="1"/>
          </p:cNvSpPr>
          <p:nvPr>
            <p:ph type="pic" sz="quarter" idx="16"/>
          </p:nvPr>
        </p:nvSpPr>
        <p:spPr>
          <a:xfrm>
            <a:off x="9601201" y="1791495"/>
            <a:ext cx="6705598" cy="6705598"/>
          </a:xfrm>
          <a:prstGeom prst="ellipse">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Tree>
    <p:extLst>
      <p:ext uri="{BB962C8B-B14F-4D97-AF65-F5344CB8AC3E}">
        <p14:creationId xmlns:p14="http://schemas.microsoft.com/office/powerpoint/2010/main" val="77283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9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9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164020"/>
      </p:ext>
    </p:extLst>
  </p:cSld>
  <p:clrMap bg1="lt1" tx1="dk1" bg2="lt2" tx2="dk2" accent1="accent1" accent2="accent2" accent3="accent3" accent4="accent4" accent5="accent5" accent6="accent6" hlink="hlink" folHlink="folHlink"/>
  <p:sldLayoutIdLst>
    <p:sldLayoutId id="2147484301" r:id="rId1"/>
    <p:sldLayoutId id="2147484377" r:id="rId2"/>
    <p:sldLayoutId id="2147484378" r:id="rId3"/>
    <p:sldLayoutId id="2147484379" r:id="rId4"/>
    <p:sldLayoutId id="2147484380" r:id="rId5"/>
    <p:sldLayoutId id="2147484381" r:id="rId6"/>
    <p:sldLayoutId id="2147484382" r:id="rId7"/>
    <p:sldLayoutId id="2147484385" r:id="rId8"/>
  </p:sldLayoutIdLst>
  <p:hf hd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13.png"/><Relationship Id="rId9"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51.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jpg"/><Relationship Id="rId12" Type="http://schemas.openxmlformats.org/officeDocument/2006/relationships/image" Target="../media/image12.jpeg"/><Relationship Id="rId2" Type="http://schemas.openxmlformats.org/officeDocument/2006/relationships/notesSlide" Target="../notesSlides/notesSlide2.xml"/><Relationship Id="rId16"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jpg"/><Relationship Id="rId4" Type="http://schemas.openxmlformats.org/officeDocument/2006/relationships/image" Target="../media/image4.jpg"/><Relationship Id="rId9" Type="http://schemas.openxmlformats.org/officeDocument/2006/relationships/image" Target="../media/image9.jpeg"/><Relationship Id="rId14" Type="http://schemas.openxmlformats.org/officeDocument/2006/relationships/image" Target="../media/image14.jpg"/></Relationships>
</file>

<file path=ppt/slides/_rels/slide3.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7.jpg"/><Relationship Id="rId18" Type="http://schemas.openxmlformats.org/officeDocument/2006/relationships/image" Target="../media/image26.png"/><Relationship Id="rId3" Type="http://schemas.openxmlformats.org/officeDocument/2006/relationships/image" Target="../media/image3.png"/><Relationship Id="rId7" Type="http://schemas.openxmlformats.org/officeDocument/2006/relationships/image" Target="../media/image18.jpeg"/><Relationship Id="rId12" Type="http://schemas.openxmlformats.org/officeDocument/2006/relationships/image" Target="../media/image22.png"/><Relationship Id="rId17" Type="http://schemas.microsoft.com/office/2007/relationships/hdphoto" Target="../media/hdphoto3.wdp"/><Relationship Id="rId2" Type="http://schemas.openxmlformats.org/officeDocument/2006/relationships/notesSlide" Target="../notesSlides/notesSlide3.xml"/><Relationship Id="rId16" Type="http://schemas.openxmlformats.org/officeDocument/2006/relationships/image" Target="../media/image25.png"/><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21.jpeg"/><Relationship Id="rId5" Type="http://schemas.openxmlformats.org/officeDocument/2006/relationships/image" Target="../media/image17.png"/><Relationship Id="rId15" Type="http://schemas.openxmlformats.org/officeDocument/2006/relationships/image" Target="../media/image24.png"/><Relationship Id="rId10" Type="http://schemas.microsoft.com/office/2007/relationships/hdphoto" Target="../media/hdphoto2.wdp"/><Relationship Id="rId4" Type="http://schemas.openxmlformats.org/officeDocument/2006/relationships/image" Target="../media/image13.png"/><Relationship Id="rId9" Type="http://schemas.openxmlformats.org/officeDocument/2006/relationships/image" Target="../media/image20.png"/><Relationship Id="rId14" Type="http://schemas.openxmlformats.org/officeDocument/2006/relationships/image" Target="../media/image23.jpeg"/></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28.jpe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30.jpe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32.jpe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40.jpe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Marcador de posición de imagen 3" descr="Imagen de la pantalla de un video juego&#10;&#10;El contenido generado por IA puede ser incorrecto.">
            <a:extLst>
              <a:ext uri="{FF2B5EF4-FFF2-40B4-BE49-F238E27FC236}">
                <a16:creationId xmlns:a16="http://schemas.microsoft.com/office/drawing/2014/main" id="{B5657BBB-C844-299A-C448-9C5EAE05EC38}"/>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93" r="193"/>
          <a:stretch>
            <a:fillRect/>
          </a:stretch>
        </p:blipFill>
        <p:spPr>
          <a:solidFill>
            <a:schemeClr val="bg1">
              <a:lumMod val="85000"/>
              <a:alpha val="0"/>
            </a:schemeClr>
          </a:solidFill>
        </p:spPr>
      </p:pic>
      <p:sp>
        <p:nvSpPr>
          <p:cNvPr id="22" name="Полилиния: фигура 21">
            <a:extLst>
              <a:ext uri="{FF2B5EF4-FFF2-40B4-BE49-F238E27FC236}">
                <a16:creationId xmlns:a16="http://schemas.microsoft.com/office/drawing/2014/main" id="{0691855E-61E7-4B44-97C8-473746E4CD43}"/>
              </a:ext>
            </a:extLst>
          </p:cNvPr>
          <p:cNvSpPr/>
          <p:nvPr/>
        </p:nvSpPr>
        <p:spPr>
          <a:xfrm>
            <a:off x="6" y="-1"/>
            <a:ext cx="18287994" cy="10288588"/>
          </a:xfrm>
          <a:custGeom>
            <a:avLst/>
            <a:gdLst>
              <a:gd name="connsiteX0" fmla="*/ 18287988 w 18287994"/>
              <a:gd name="connsiteY0" fmla="*/ 6902013 h 10288588"/>
              <a:gd name="connsiteX1" fmla="*/ 18261418 w 18287994"/>
              <a:gd name="connsiteY1" fmla="*/ 6929142 h 10288588"/>
              <a:gd name="connsiteX2" fmla="*/ 18287988 w 18287994"/>
              <a:gd name="connsiteY2" fmla="*/ 6956271 h 10288588"/>
              <a:gd name="connsiteX3" fmla="*/ 16412505 w 18287994"/>
              <a:gd name="connsiteY3" fmla="*/ 5220029 h 10288588"/>
              <a:gd name="connsiteX4" fmla="*/ 14742949 w 18287994"/>
              <a:gd name="connsiteY4" fmla="*/ 6929142 h 10288588"/>
              <a:gd name="connsiteX5" fmla="*/ 16412505 w 18287994"/>
              <a:gd name="connsiteY5" fmla="*/ 8638255 h 10288588"/>
              <a:gd name="connsiteX6" fmla="*/ 18082062 w 18287994"/>
              <a:gd name="connsiteY6" fmla="*/ 6929142 h 10288588"/>
              <a:gd name="connsiteX7" fmla="*/ 12896252 w 18287994"/>
              <a:gd name="connsiteY7" fmla="*/ 5220029 h 10288588"/>
              <a:gd name="connsiteX8" fmla="*/ 11224482 w 18287994"/>
              <a:gd name="connsiteY8" fmla="*/ 6929142 h 10288588"/>
              <a:gd name="connsiteX9" fmla="*/ 12896252 w 18287994"/>
              <a:gd name="connsiteY9" fmla="*/ 8638255 h 10288588"/>
              <a:gd name="connsiteX10" fmla="*/ 14565808 w 18287994"/>
              <a:gd name="connsiteY10" fmla="*/ 6929142 h 10288588"/>
              <a:gd name="connsiteX11" fmla="*/ 18172846 w 18287994"/>
              <a:gd name="connsiteY11" fmla="*/ 3418226 h 10288588"/>
              <a:gd name="connsiteX12" fmla="*/ 16503290 w 18287994"/>
              <a:gd name="connsiteY12" fmla="*/ 5127339 h 10288588"/>
              <a:gd name="connsiteX13" fmla="*/ 18172846 w 18287994"/>
              <a:gd name="connsiteY13" fmla="*/ 6838713 h 10288588"/>
              <a:gd name="connsiteX14" fmla="*/ 18287988 w 18287994"/>
              <a:gd name="connsiteY14" fmla="*/ 6721155 h 10288588"/>
              <a:gd name="connsiteX15" fmla="*/ 18287988 w 18287994"/>
              <a:gd name="connsiteY15" fmla="*/ 3535784 h 10288588"/>
              <a:gd name="connsiteX16" fmla="*/ 14654379 w 18287994"/>
              <a:gd name="connsiteY16" fmla="*/ 3418226 h 10288588"/>
              <a:gd name="connsiteX17" fmla="*/ 12982608 w 18287994"/>
              <a:gd name="connsiteY17" fmla="*/ 5127339 h 10288588"/>
              <a:gd name="connsiteX18" fmla="*/ 14654379 w 18287994"/>
              <a:gd name="connsiteY18" fmla="*/ 6838713 h 10288588"/>
              <a:gd name="connsiteX19" fmla="*/ 16323935 w 18287994"/>
              <a:gd name="connsiteY19" fmla="*/ 5127339 h 10288588"/>
              <a:gd name="connsiteX20" fmla="*/ 11135911 w 18287994"/>
              <a:gd name="connsiteY20" fmla="*/ 3418226 h 10288588"/>
              <a:gd name="connsiteX21" fmla="*/ 9466356 w 18287994"/>
              <a:gd name="connsiteY21" fmla="*/ 5127339 h 10288588"/>
              <a:gd name="connsiteX22" fmla="*/ 11135911 w 18287994"/>
              <a:gd name="connsiteY22" fmla="*/ 6838713 h 10288588"/>
              <a:gd name="connsiteX23" fmla="*/ 12807682 w 18287994"/>
              <a:gd name="connsiteY23" fmla="*/ 5127339 h 10288588"/>
              <a:gd name="connsiteX24" fmla="*/ 18287988 w 18287994"/>
              <a:gd name="connsiteY24" fmla="*/ 3298408 h 10288588"/>
              <a:gd name="connsiteX25" fmla="*/ 18261418 w 18287994"/>
              <a:gd name="connsiteY25" fmla="*/ 3327797 h 10288588"/>
              <a:gd name="connsiteX26" fmla="*/ 18287988 w 18287994"/>
              <a:gd name="connsiteY26" fmla="*/ 3354926 h 10288588"/>
              <a:gd name="connsiteX27" fmla="*/ 16412505 w 18287994"/>
              <a:gd name="connsiteY27" fmla="*/ 1616424 h 10288588"/>
              <a:gd name="connsiteX28" fmla="*/ 14742949 w 18287994"/>
              <a:gd name="connsiteY28" fmla="*/ 3327797 h 10288588"/>
              <a:gd name="connsiteX29" fmla="*/ 16412505 w 18287994"/>
              <a:gd name="connsiteY29" fmla="*/ 5036910 h 10288588"/>
              <a:gd name="connsiteX30" fmla="*/ 18082062 w 18287994"/>
              <a:gd name="connsiteY30" fmla="*/ 3327797 h 10288588"/>
              <a:gd name="connsiteX31" fmla="*/ 12896252 w 18287994"/>
              <a:gd name="connsiteY31" fmla="*/ 1616424 h 10288588"/>
              <a:gd name="connsiteX32" fmla="*/ 11224482 w 18287994"/>
              <a:gd name="connsiteY32" fmla="*/ 3327797 h 10288588"/>
              <a:gd name="connsiteX33" fmla="*/ 12896252 w 18287994"/>
              <a:gd name="connsiteY33" fmla="*/ 5036910 h 10288588"/>
              <a:gd name="connsiteX34" fmla="*/ 14565808 w 18287994"/>
              <a:gd name="connsiteY34" fmla="*/ 3327797 h 10288588"/>
              <a:gd name="connsiteX35" fmla="*/ 9377785 w 18287994"/>
              <a:gd name="connsiteY35" fmla="*/ 1616424 h 10288588"/>
              <a:gd name="connsiteX36" fmla="*/ 7708229 w 18287994"/>
              <a:gd name="connsiteY36" fmla="*/ 3327797 h 10288588"/>
              <a:gd name="connsiteX37" fmla="*/ 9377785 w 18287994"/>
              <a:gd name="connsiteY37" fmla="*/ 5036910 h 10288588"/>
              <a:gd name="connsiteX38" fmla="*/ 11047341 w 18287994"/>
              <a:gd name="connsiteY38" fmla="*/ 3327797 h 10288588"/>
              <a:gd name="connsiteX39" fmla="*/ 17993490 w 18287994"/>
              <a:gd name="connsiteY39" fmla="*/ 1 h 10288588"/>
              <a:gd name="connsiteX40" fmla="*/ 16503290 w 18287994"/>
              <a:gd name="connsiteY40" fmla="*/ 1525995 h 10288588"/>
              <a:gd name="connsiteX41" fmla="*/ 18172846 w 18287994"/>
              <a:gd name="connsiteY41" fmla="*/ 3237368 h 10288588"/>
              <a:gd name="connsiteX42" fmla="*/ 18287988 w 18287994"/>
              <a:gd name="connsiteY42" fmla="*/ 3119810 h 10288588"/>
              <a:gd name="connsiteX43" fmla="*/ 18287988 w 18287994"/>
              <a:gd name="connsiteY43" fmla="*/ 1 h 10288588"/>
              <a:gd name="connsiteX44" fmla="*/ 15010875 w 18287994"/>
              <a:gd name="connsiteY44" fmla="*/ 1 h 10288588"/>
              <a:gd name="connsiteX45" fmla="*/ 16412505 w 18287994"/>
              <a:gd name="connsiteY45" fmla="*/ 1435565 h 10288588"/>
              <a:gd name="connsiteX46" fmla="*/ 17814134 w 18287994"/>
              <a:gd name="connsiteY46" fmla="*/ 1 h 10288588"/>
              <a:gd name="connsiteX47" fmla="*/ 14472809 w 18287994"/>
              <a:gd name="connsiteY47" fmla="*/ 1 h 10288588"/>
              <a:gd name="connsiteX48" fmla="*/ 12982608 w 18287994"/>
              <a:gd name="connsiteY48" fmla="*/ 1525995 h 10288588"/>
              <a:gd name="connsiteX49" fmla="*/ 14654379 w 18287994"/>
              <a:gd name="connsiteY49" fmla="*/ 3237368 h 10288588"/>
              <a:gd name="connsiteX50" fmla="*/ 16323935 w 18287994"/>
              <a:gd name="connsiteY50" fmla="*/ 1525995 h 10288588"/>
              <a:gd name="connsiteX51" fmla="*/ 14833734 w 18287994"/>
              <a:gd name="connsiteY51" fmla="*/ 1 h 10288588"/>
              <a:gd name="connsiteX52" fmla="*/ 11494622 w 18287994"/>
              <a:gd name="connsiteY52" fmla="*/ 1 h 10288588"/>
              <a:gd name="connsiteX53" fmla="*/ 12896252 w 18287994"/>
              <a:gd name="connsiteY53" fmla="*/ 1435565 h 10288588"/>
              <a:gd name="connsiteX54" fmla="*/ 14295668 w 18287994"/>
              <a:gd name="connsiteY54" fmla="*/ 1 h 10288588"/>
              <a:gd name="connsiteX55" fmla="*/ 10956556 w 18287994"/>
              <a:gd name="connsiteY55" fmla="*/ 1 h 10288588"/>
              <a:gd name="connsiteX56" fmla="*/ 9466356 w 18287994"/>
              <a:gd name="connsiteY56" fmla="*/ 1525995 h 10288588"/>
              <a:gd name="connsiteX57" fmla="*/ 11135911 w 18287994"/>
              <a:gd name="connsiteY57" fmla="*/ 3237368 h 10288588"/>
              <a:gd name="connsiteX58" fmla="*/ 12807682 w 18287994"/>
              <a:gd name="connsiteY58" fmla="*/ 1525995 h 10288588"/>
              <a:gd name="connsiteX59" fmla="*/ 11317482 w 18287994"/>
              <a:gd name="connsiteY59" fmla="*/ 1 h 10288588"/>
              <a:gd name="connsiteX60" fmla="*/ 7976155 w 18287994"/>
              <a:gd name="connsiteY60" fmla="*/ 1 h 10288588"/>
              <a:gd name="connsiteX61" fmla="*/ 9377785 w 18287994"/>
              <a:gd name="connsiteY61" fmla="*/ 1435565 h 10288588"/>
              <a:gd name="connsiteX62" fmla="*/ 10779415 w 18287994"/>
              <a:gd name="connsiteY62" fmla="*/ 1 h 10288588"/>
              <a:gd name="connsiteX63" fmla="*/ 7440303 w 18287994"/>
              <a:gd name="connsiteY63" fmla="*/ 1 h 10288588"/>
              <a:gd name="connsiteX64" fmla="*/ 5947889 w 18287994"/>
              <a:gd name="connsiteY64" fmla="*/ 1525995 h 10288588"/>
              <a:gd name="connsiteX65" fmla="*/ 7617444 w 18287994"/>
              <a:gd name="connsiteY65" fmla="*/ 3237368 h 10288588"/>
              <a:gd name="connsiteX66" fmla="*/ 9287000 w 18287994"/>
              <a:gd name="connsiteY66" fmla="*/ 1525995 h 10288588"/>
              <a:gd name="connsiteX67" fmla="*/ 7796801 w 18287994"/>
              <a:gd name="connsiteY67" fmla="*/ 1 h 10288588"/>
              <a:gd name="connsiteX68" fmla="*/ 4457689 w 18287994"/>
              <a:gd name="connsiteY68" fmla="*/ 1 h 10288588"/>
              <a:gd name="connsiteX69" fmla="*/ 5859318 w 18287994"/>
              <a:gd name="connsiteY69" fmla="*/ 1435565 h 10288588"/>
              <a:gd name="connsiteX70" fmla="*/ 7260949 w 18287994"/>
              <a:gd name="connsiteY70" fmla="*/ 1 h 10288588"/>
              <a:gd name="connsiteX71" fmla="*/ 3008665 w 18287994"/>
              <a:gd name="connsiteY71" fmla="*/ 0 h 10288588"/>
              <a:gd name="connsiteX72" fmla="*/ 18287994 w 18287994"/>
              <a:gd name="connsiteY72" fmla="*/ 0 h 10288588"/>
              <a:gd name="connsiteX73" fmla="*/ 18287994 w 18287994"/>
              <a:gd name="connsiteY73" fmla="*/ 10288588 h 10288588"/>
              <a:gd name="connsiteX74" fmla="*/ 18287988 w 18287994"/>
              <a:gd name="connsiteY74" fmla="*/ 10288588 h 10288588"/>
              <a:gd name="connsiteX75" fmla="*/ 18287988 w 18287994"/>
              <a:gd name="connsiteY75" fmla="*/ 7137129 h 10288588"/>
              <a:gd name="connsiteX76" fmla="*/ 18172846 w 18287994"/>
              <a:gd name="connsiteY76" fmla="*/ 7019571 h 10288588"/>
              <a:gd name="connsiteX77" fmla="*/ 16503290 w 18287994"/>
              <a:gd name="connsiteY77" fmla="*/ 8730945 h 10288588"/>
              <a:gd name="connsiteX78" fmla="*/ 18024490 w 18287994"/>
              <a:gd name="connsiteY78" fmla="*/ 10288588 h 10288588"/>
              <a:gd name="connsiteX79" fmla="*/ 17847350 w 18287994"/>
              <a:gd name="connsiteY79" fmla="*/ 10288588 h 10288588"/>
              <a:gd name="connsiteX80" fmla="*/ 16412505 w 18287994"/>
              <a:gd name="connsiteY80" fmla="*/ 8821374 h 10288588"/>
              <a:gd name="connsiteX81" fmla="*/ 14977662 w 18287994"/>
              <a:gd name="connsiteY81" fmla="*/ 10288588 h 10288588"/>
              <a:gd name="connsiteX82" fmla="*/ 14802735 w 18287994"/>
              <a:gd name="connsiteY82" fmla="*/ 10288588 h 10288588"/>
              <a:gd name="connsiteX83" fmla="*/ 16323935 w 18287994"/>
              <a:gd name="connsiteY83" fmla="*/ 8730945 h 10288588"/>
              <a:gd name="connsiteX84" fmla="*/ 14654379 w 18287994"/>
              <a:gd name="connsiteY84" fmla="*/ 7019571 h 10288588"/>
              <a:gd name="connsiteX85" fmla="*/ 12982608 w 18287994"/>
              <a:gd name="connsiteY85" fmla="*/ 8730945 h 10288588"/>
              <a:gd name="connsiteX86" fmla="*/ 14508236 w 18287994"/>
              <a:gd name="connsiteY86" fmla="*/ 10288588 h 10288588"/>
              <a:gd name="connsiteX87" fmla="*/ 3008665 w 18287994"/>
              <a:gd name="connsiteY87" fmla="*/ 10288588 h 10288588"/>
              <a:gd name="connsiteX88" fmla="*/ 3008665 w 18287994"/>
              <a:gd name="connsiteY88" fmla="*/ 10288587 h 10288588"/>
              <a:gd name="connsiteX89" fmla="*/ 0 w 18287994"/>
              <a:gd name="connsiteY89" fmla="*/ 10288587 h 10288588"/>
              <a:gd name="connsiteX90" fmla="*/ 0 w 18287994"/>
              <a:gd name="connsiteY90" fmla="*/ 4 h 10288588"/>
              <a:gd name="connsiteX91" fmla="*/ 3008665 w 18287994"/>
              <a:gd name="connsiteY91" fmla="*/ 4 h 10288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287994" h="10288588">
                <a:moveTo>
                  <a:pt x="18287988" y="6902013"/>
                </a:moveTo>
                <a:lnTo>
                  <a:pt x="18261418" y="6929142"/>
                </a:lnTo>
                <a:lnTo>
                  <a:pt x="18287988" y="6956271"/>
                </a:lnTo>
                <a:close/>
                <a:moveTo>
                  <a:pt x="16412505" y="5220029"/>
                </a:moveTo>
                <a:lnTo>
                  <a:pt x="14742949" y="6929142"/>
                </a:lnTo>
                <a:lnTo>
                  <a:pt x="16412505" y="8638255"/>
                </a:lnTo>
                <a:lnTo>
                  <a:pt x="18082062" y="6929142"/>
                </a:lnTo>
                <a:close/>
                <a:moveTo>
                  <a:pt x="12896252" y="5220029"/>
                </a:moveTo>
                <a:lnTo>
                  <a:pt x="11224482" y="6929142"/>
                </a:lnTo>
                <a:lnTo>
                  <a:pt x="12896252" y="8638255"/>
                </a:lnTo>
                <a:lnTo>
                  <a:pt x="14565808" y="6929142"/>
                </a:lnTo>
                <a:close/>
                <a:moveTo>
                  <a:pt x="18172846" y="3418226"/>
                </a:moveTo>
                <a:lnTo>
                  <a:pt x="16503290" y="5127339"/>
                </a:lnTo>
                <a:lnTo>
                  <a:pt x="18172846" y="6838713"/>
                </a:lnTo>
                <a:lnTo>
                  <a:pt x="18287988" y="6721155"/>
                </a:lnTo>
                <a:lnTo>
                  <a:pt x="18287988" y="3535784"/>
                </a:lnTo>
                <a:close/>
                <a:moveTo>
                  <a:pt x="14654379" y="3418226"/>
                </a:moveTo>
                <a:lnTo>
                  <a:pt x="12982608" y="5127339"/>
                </a:lnTo>
                <a:lnTo>
                  <a:pt x="14654379" y="6838713"/>
                </a:lnTo>
                <a:lnTo>
                  <a:pt x="16323935" y="5127339"/>
                </a:lnTo>
                <a:close/>
                <a:moveTo>
                  <a:pt x="11135911" y="3418226"/>
                </a:moveTo>
                <a:lnTo>
                  <a:pt x="9466356" y="5127339"/>
                </a:lnTo>
                <a:lnTo>
                  <a:pt x="11135911" y="6838713"/>
                </a:lnTo>
                <a:lnTo>
                  <a:pt x="12807682" y="5127339"/>
                </a:lnTo>
                <a:close/>
                <a:moveTo>
                  <a:pt x="18287988" y="3298408"/>
                </a:moveTo>
                <a:lnTo>
                  <a:pt x="18261418" y="3327797"/>
                </a:lnTo>
                <a:lnTo>
                  <a:pt x="18287988" y="3354926"/>
                </a:lnTo>
                <a:close/>
                <a:moveTo>
                  <a:pt x="16412505" y="1616424"/>
                </a:moveTo>
                <a:lnTo>
                  <a:pt x="14742949" y="3327797"/>
                </a:lnTo>
                <a:lnTo>
                  <a:pt x="16412505" y="5036910"/>
                </a:lnTo>
                <a:lnTo>
                  <a:pt x="18082062" y="3327797"/>
                </a:lnTo>
                <a:close/>
                <a:moveTo>
                  <a:pt x="12896252" y="1616424"/>
                </a:moveTo>
                <a:lnTo>
                  <a:pt x="11224482" y="3327797"/>
                </a:lnTo>
                <a:lnTo>
                  <a:pt x="12896252" y="5036910"/>
                </a:lnTo>
                <a:lnTo>
                  <a:pt x="14565808" y="3327797"/>
                </a:lnTo>
                <a:close/>
                <a:moveTo>
                  <a:pt x="9377785" y="1616424"/>
                </a:moveTo>
                <a:lnTo>
                  <a:pt x="7708229" y="3327797"/>
                </a:lnTo>
                <a:lnTo>
                  <a:pt x="9377785" y="5036910"/>
                </a:lnTo>
                <a:lnTo>
                  <a:pt x="11047341" y="3327797"/>
                </a:lnTo>
                <a:close/>
                <a:moveTo>
                  <a:pt x="17993490" y="1"/>
                </a:moveTo>
                <a:lnTo>
                  <a:pt x="16503290" y="1525995"/>
                </a:lnTo>
                <a:lnTo>
                  <a:pt x="18172846" y="3237368"/>
                </a:lnTo>
                <a:lnTo>
                  <a:pt x="18287988" y="3119810"/>
                </a:lnTo>
                <a:lnTo>
                  <a:pt x="18287988" y="1"/>
                </a:lnTo>
                <a:close/>
                <a:moveTo>
                  <a:pt x="15010875" y="1"/>
                </a:moveTo>
                <a:lnTo>
                  <a:pt x="16412505" y="1435565"/>
                </a:lnTo>
                <a:lnTo>
                  <a:pt x="17814134" y="1"/>
                </a:lnTo>
                <a:close/>
                <a:moveTo>
                  <a:pt x="14472809" y="1"/>
                </a:moveTo>
                <a:lnTo>
                  <a:pt x="12982608" y="1525995"/>
                </a:lnTo>
                <a:lnTo>
                  <a:pt x="14654379" y="3237368"/>
                </a:lnTo>
                <a:lnTo>
                  <a:pt x="16323935" y="1525995"/>
                </a:lnTo>
                <a:lnTo>
                  <a:pt x="14833734" y="1"/>
                </a:lnTo>
                <a:close/>
                <a:moveTo>
                  <a:pt x="11494622" y="1"/>
                </a:moveTo>
                <a:lnTo>
                  <a:pt x="12896252" y="1435565"/>
                </a:lnTo>
                <a:lnTo>
                  <a:pt x="14295668" y="1"/>
                </a:lnTo>
                <a:close/>
                <a:moveTo>
                  <a:pt x="10956556" y="1"/>
                </a:moveTo>
                <a:lnTo>
                  <a:pt x="9466356" y="1525995"/>
                </a:lnTo>
                <a:lnTo>
                  <a:pt x="11135911" y="3237368"/>
                </a:lnTo>
                <a:lnTo>
                  <a:pt x="12807682" y="1525995"/>
                </a:lnTo>
                <a:lnTo>
                  <a:pt x="11317482" y="1"/>
                </a:lnTo>
                <a:close/>
                <a:moveTo>
                  <a:pt x="7976155" y="1"/>
                </a:moveTo>
                <a:lnTo>
                  <a:pt x="9377785" y="1435565"/>
                </a:lnTo>
                <a:lnTo>
                  <a:pt x="10779415" y="1"/>
                </a:lnTo>
                <a:close/>
                <a:moveTo>
                  <a:pt x="7440303" y="1"/>
                </a:moveTo>
                <a:lnTo>
                  <a:pt x="5947889" y="1525995"/>
                </a:lnTo>
                <a:lnTo>
                  <a:pt x="7617444" y="3237368"/>
                </a:lnTo>
                <a:lnTo>
                  <a:pt x="9287000" y="1525995"/>
                </a:lnTo>
                <a:lnTo>
                  <a:pt x="7796801" y="1"/>
                </a:lnTo>
                <a:close/>
                <a:moveTo>
                  <a:pt x="4457689" y="1"/>
                </a:moveTo>
                <a:lnTo>
                  <a:pt x="5859318" y="1435565"/>
                </a:lnTo>
                <a:lnTo>
                  <a:pt x="7260949" y="1"/>
                </a:lnTo>
                <a:close/>
                <a:moveTo>
                  <a:pt x="3008665" y="0"/>
                </a:moveTo>
                <a:lnTo>
                  <a:pt x="18287994" y="0"/>
                </a:lnTo>
                <a:lnTo>
                  <a:pt x="18287994" y="10288588"/>
                </a:lnTo>
                <a:lnTo>
                  <a:pt x="18287988" y="10288588"/>
                </a:lnTo>
                <a:lnTo>
                  <a:pt x="18287988" y="7137129"/>
                </a:lnTo>
                <a:lnTo>
                  <a:pt x="18172846" y="7019571"/>
                </a:lnTo>
                <a:lnTo>
                  <a:pt x="16503290" y="8730945"/>
                </a:lnTo>
                <a:lnTo>
                  <a:pt x="18024490" y="10288588"/>
                </a:lnTo>
                <a:lnTo>
                  <a:pt x="17847350" y="10288588"/>
                </a:lnTo>
                <a:lnTo>
                  <a:pt x="16412505" y="8821374"/>
                </a:lnTo>
                <a:lnTo>
                  <a:pt x="14977662" y="10288588"/>
                </a:lnTo>
                <a:lnTo>
                  <a:pt x="14802735" y="10288588"/>
                </a:lnTo>
                <a:lnTo>
                  <a:pt x="16323935" y="8730945"/>
                </a:lnTo>
                <a:lnTo>
                  <a:pt x="14654379" y="7019571"/>
                </a:lnTo>
                <a:lnTo>
                  <a:pt x="12982608" y="8730945"/>
                </a:lnTo>
                <a:lnTo>
                  <a:pt x="14508236" y="10288588"/>
                </a:lnTo>
                <a:lnTo>
                  <a:pt x="3008665" y="10288588"/>
                </a:lnTo>
                <a:lnTo>
                  <a:pt x="3008665" y="10288587"/>
                </a:lnTo>
                <a:lnTo>
                  <a:pt x="0" y="10288587"/>
                </a:lnTo>
                <a:lnTo>
                  <a:pt x="0" y="4"/>
                </a:lnTo>
                <a:lnTo>
                  <a:pt x="3008665" y="4"/>
                </a:lnTo>
                <a:close/>
              </a:path>
            </a:pathLst>
          </a:custGeom>
          <a:gradFill flip="none" rotWithShape="1">
            <a:gsLst>
              <a:gs pos="62000">
                <a:srgbClr val="283749">
                  <a:alpha val="0"/>
                </a:srgbClr>
              </a:gs>
              <a:gs pos="100000">
                <a:srgbClr val="283749"/>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eaLnBrk="1" hangingPunct="1"/>
            <a:endParaRPr lang="ru-RU"/>
          </a:p>
        </p:txBody>
      </p:sp>
      <p:sp>
        <p:nvSpPr>
          <p:cNvPr id="11" name="TextBox 10">
            <a:extLst>
              <a:ext uri="{FF2B5EF4-FFF2-40B4-BE49-F238E27FC236}">
                <a16:creationId xmlns:a16="http://schemas.microsoft.com/office/drawing/2014/main" id="{7AAD9B73-785E-4A73-B5D0-DA197385870D}"/>
              </a:ext>
            </a:extLst>
          </p:cNvPr>
          <p:cNvSpPr txBox="1"/>
          <p:nvPr/>
        </p:nvSpPr>
        <p:spPr>
          <a:xfrm>
            <a:off x="1221180" y="8878796"/>
            <a:ext cx="10744678" cy="861774"/>
          </a:xfrm>
          <a:prstGeom prst="rect">
            <a:avLst/>
          </a:prstGeom>
          <a:noFill/>
        </p:spPr>
        <p:txBody>
          <a:bodyPr wrap="square" rtlCol="0">
            <a:spAutoFit/>
          </a:bodyPr>
          <a:lstStyle/>
          <a:p>
            <a:r>
              <a:rPr lang="en-US" sz="2500" dirty="0">
                <a:solidFill>
                  <a:schemeClr val="bg2"/>
                </a:solidFill>
                <a:latin typeface="Montserrat ExtraLight" panose="00000300000000000000" pitchFamily="50" charset="0"/>
                <a:ea typeface="Roboto Light" panose="02000000000000000000" pitchFamily="2" charset="0"/>
                <a:cs typeface="Open Sans Light" panose="020B0306030504020204" pitchFamily="34" charset="0"/>
              </a:rPr>
              <a:t>Javier Freire </a:t>
            </a:r>
            <a:r>
              <a:rPr lang="en-US" sz="2500" dirty="0" err="1">
                <a:solidFill>
                  <a:schemeClr val="bg2"/>
                </a:solidFill>
                <a:latin typeface="Montserrat ExtraLight" panose="00000300000000000000" pitchFamily="50" charset="0"/>
                <a:ea typeface="Roboto Light" panose="02000000000000000000" pitchFamily="2" charset="0"/>
                <a:cs typeface="Open Sans Light" panose="020B0306030504020204" pitchFamily="34" charset="0"/>
              </a:rPr>
              <a:t>Gerente</a:t>
            </a:r>
            <a:r>
              <a:rPr lang="en-US" sz="2500" dirty="0">
                <a:solidFill>
                  <a:schemeClr val="bg2"/>
                </a:solidFill>
                <a:latin typeface="Montserrat ExtraLight" panose="00000300000000000000" pitchFamily="50" charset="0"/>
                <a:ea typeface="Roboto Light" panose="02000000000000000000" pitchFamily="2" charset="0"/>
                <a:cs typeface="Open Sans Light" panose="020B0306030504020204" pitchFamily="34" charset="0"/>
              </a:rPr>
              <a:t> General, </a:t>
            </a:r>
          </a:p>
          <a:p>
            <a:r>
              <a:rPr lang="en-US" sz="2500" dirty="0">
                <a:solidFill>
                  <a:schemeClr val="bg2"/>
                </a:solidFill>
                <a:latin typeface="Montserrat ExtraLight" panose="00000300000000000000" pitchFamily="50" charset="0"/>
                <a:ea typeface="Roboto Light" panose="02000000000000000000" pitchFamily="2" charset="0"/>
                <a:cs typeface="Open Sans Light" panose="020B0306030504020204" pitchFamily="34" charset="0"/>
              </a:rPr>
              <a:t>Koff &amp; Guerrero Consultants (KGC)</a:t>
            </a:r>
            <a:endParaRPr lang="ru-RU" sz="2500" dirty="0">
              <a:solidFill>
                <a:schemeClr val="bg2"/>
              </a:solidFill>
              <a:latin typeface="Roboto Light" panose="02000000000000000000" pitchFamily="2" charset="0"/>
              <a:ea typeface="Roboto Light" panose="02000000000000000000" pitchFamily="2" charset="0"/>
              <a:cs typeface="Open Sans Light" panose="020B0306030504020204" pitchFamily="34" charset="0"/>
            </a:endParaRPr>
          </a:p>
        </p:txBody>
      </p:sp>
      <p:sp>
        <p:nvSpPr>
          <p:cNvPr id="12" name="TextBox 11">
            <a:extLst>
              <a:ext uri="{FF2B5EF4-FFF2-40B4-BE49-F238E27FC236}">
                <a16:creationId xmlns:a16="http://schemas.microsoft.com/office/drawing/2014/main" id="{206517BB-14CD-4BC5-B9F3-8946C560AFE8}"/>
              </a:ext>
            </a:extLst>
          </p:cNvPr>
          <p:cNvSpPr txBox="1"/>
          <p:nvPr/>
        </p:nvSpPr>
        <p:spPr>
          <a:xfrm>
            <a:off x="-1182323" y="5659761"/>
            <a:ext cx="12518763" cy="1200329"/>
          </a:xfrm>
          <a:prstGeom prst="rect">
            <a:avLst/>
          </a:prstGeom>
          <a:noFill/>
        </p:spPr>
        <p:txBody>
          <a:bodyPr wrap="square" rtlCol="0">
            <a:spAutoFit/>
          </a:bodyPr>
          <a:lstStyle/>
          <a:p>
            <a:pPr algn="ctr"/>
            <a:r>
              <a:rPr lang="es-ES" sz="7200" spc="-300" dirty="0">
                <a:solidFill>
                  <a:schemeClr val="bg2"/>
                </a:solidFill>
                <a:latin typeface="Montserrat ExtraBold" panose="00000900000000000000" pitchFamily="50" charset="0"/>
                <a:ea typeface="Roboto Black" panose="02000000000000000000" pitchFamily="2" charset="0"/>
                <a:cs typeface="Open Sans Light" panose="020B0306030504020204" pitchFamily="34" charset="0"/>
              </a:rPr>
              <a:t>Elementos Claves</a:t>
            </a:r>
            <a:endParaRPr lang="ru-RU" sz="7200" spc="-300" dirty="0">
              <a:solidFill>
                <a:schemeClr val="bg2"/>
              </a:solidFill>
              <a:latin typeface="Roboto Black" panose="02000000000000000000" pitchFamily="2" charset="0"/>
              <a:ea typeface="Roboto Black" panose="02000000000000000000" pitchFamily="2" charset="0"/>
              <a:cs typeface="Open Sans Light" panose="020B0306030504020204" pitchFamily="34" charset="0"/>
            </a:endParaRPr>
          </a:p>
        </p:txBody>
      </p:sp>
      <p:sp>
        <p:nvSpPr>
          <p:cNvPr id="13" name="TextBox 12">
            <a:extLst>
              <a:ext uri="{FF2B5EF4-FFF2-40B4-BE49-F238E27FC236}">
                <a16:creationId xmlns:a16="http://schemas.microsoft.com/office/drawing/2014/main" id="{502ED064-F742-419C-994D-7D225E03E579}"/>
              </a:ext>
            </a:extLst>
          </p:cNvPr>
          <p:cNvSpPr txBox="1"/>
          <p:nvPr/>
        </p:nvSpPr>
        <p:spPr>
          <a:xfrm>
            <a:off x="828411" y="6735527"/>
            <a:ext cx="9695152" cy="784830"/>
          </a:xfrm>
          <a:prstGeom prst="rect">
            <a:avLst/>
          </a:prstGeom>
          <a:noFill/>
        </p:spPr>
        <p:txBody>
          <a:bodyPr wrap="square" rtlCol="0">
            <a:spAutoFit/>
          </a:bodyPr>
          <a:lstStyle/>
          <a:p>
            <a:pPr algn="ctr"/>
            <a:r>
              <a:rPr lang="es-ES" sz="4500" spc="-300" dirty="0">
                <a:solidFill>
                  <a:schemeClr val="bg2"/>
                </a:solidFill>
                <a:latin typeface="Montserrat Light" panose="00000400000000000000" pitchFamily="50" charset="0"/>
                <a:ea typeface="Roboto Black" panose="02000000000000000000" pitchFamily="2" charset="0"/>
                <a:cs typeface="Open Sans Light" panose="020B0306030504020204" pitchFamily="34" charset="0"/>
              </a:rPr>
              <a:t>para una Buena Gestión de Proyectos</a:t>
            </a:r>
          </a:p>
        </p:txBody>
      </p:sp>
      <p:sp>
        <p:nvSpPr>
          <p:cNvPr id="46" name="Полилиния: фигура 45">
            <a:extLst>
              <a:ext uri="{FF2B5EF4-FFF2-40B4-BE49-F238E27FC236}">
                <a16:creationId xmlns:a16="http://schemas.microsoft.com/office/drawing/2014/main" id="{4B3B1047-AECE-4F39-A3BE-3A303F5356CA}"/>
              </a:ext>
            </a:extLst>
          </p:cNvPr>
          <p:cNvSpPr/>
          <p:nvPr/>
        </p:nvSpPr>
        <p:spPr>
          <a:xfrm>
            <a:off x="4457693" y="0"/>
            <a:ext cx="2803260" cy="1435564"/>
          </a:xfrm>
          <a:custGeom>
            <a:avLst/>
            <a:gdLst>
              <a:gd name="connsiteX0" fmla="*/ 0 w 2803260"/>
              <a:gd name="connsiteY0" fmla="*/ 0 h 1435564"/>
              <a:gd name="connsiteX1" fmla="*/ 2803260 w 2803260"/>
              <a:gd name="connsiteY1" fmla="*/ 0 h 1435564"/>
              <a:gd name="connsiteX2" fmla="*/ 1401630 w 2803260"/>
              <a:gd name="connsiteY2" fmla="*/ 1435564 h 1435564"/>
              <a:gd name="connsiteX3" fmla="*/ 0 w 2803260"/>
              <a:gd name="connsiteY3" fmla="*/ 0 h 1435564"/>
            </a:gdLst>
            <a:ahLst/>
            <a:cxnLst>
              <a:cxn ang="0">
                <a:pos x="connsiteX0" y="connsiteY0"/>
              </a:cxn>
              <a:cxn ang="0">
                <a:pos x="connsiteX1" y="connsiteY1"/>
              </a:cxn>
              <a:cxn ang="0">
                <a:pos x="connsiteX2" y="connsiteY2"/>
              </a:cxn>
              <a:cxn ang="0">
                <a:pos x="connsiteX3" y="connsiteY3"/>
              </a:cxn>
            </a:cxnLst>
            <a:rect l="l" t="t" r="r" b="b"/>
            <a:pathLst>
              <a:path w="2803260" h="1435564">
                <a:moveTo>
                  <a:pt x="0" y="0"/>
                </a:moveTo>
                <a:lnTo>
                  <a:pt x="2803260" y="0"/>
                </a:lnTo>
                <a:lnTo>
                  <a:pt x="1401630" y="1435564"/>
                </a:lnTo>
                <a:lnTo>
                  <a:pt x="0" y="0"/>
                </a:lnTo>
                <a:close/>
              </a:path>
            </a:pathLst>
          </a:custGeom>
          <a:solidFill>
            <a:srgbClr val="FF9D54">
              <a:alpha val="16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44" name="Полилиния: фигура 43">
            <a:extLst>
              <a:ext uri="{FF2B5EF4-FFF2-40B4-BE49-F238E27FC236}">
                <a16:creationId xmlns:a16="http://schemas.microsoft.com/office/drawing/2014/main" id="{D2B3E06B-411D-4B5C-B5EB-A598894274E5}"/>
              </a:ext>
            </a:extLst>
          </p:cNvPr>
          <p:cNvSpPr/>
          <p:nvPr/>
        </p:nvSpPr>
        <p:spPr>
          <a:xfrm>
            <a:off x="5947893" y="0"/>
            <a:ext cx="3339112" cy="3237367"/>
          </a:xfrm>
          <a:custGeom>
            <a:avLst/>
            <a:gdLst>
              <a:gd name="connsiteX0" fmla="*/ 1492415 w 3339112"/>
              <a:gd name="connsiteY0" fmla="*/ 0 h 3237367"/>
              <a:gd name="connsiteX1" fmla="*/ 1848912 w 3339112"/>
              <a:gd name="connsiteY1" fmla="*/ 0 h 3237367"/>
              <a:gd name="connsiteX2" fmla="*/ 3339112 w 3339112"/>
              <a:gd name="connsiteY2" fmla="*/ 1525994 h 3237367"/>
              <a:gd name="connsiteX3" fmla="*/ 1669556 w 3339112"/>
              <a:gd name="connsiteY3" fmla="*/ 3237367 h 3237367"/>
              <a:gd name="connsiteX4" fmla="*/ 0 w 3339112"/>
              <a:gd name="connsiteY4" fmla="*/ 1525994 h 3237367"/>
              <a:gd name="connsiteX5" fmla="*/ 1492415 w 3339112"/>
              <a:gd name="connsiteY5" fmla="*/ 0 h 323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9112" h="3237367">
                <a:moveTo>
                  <a:pt x="1492415" y="0"/>
                </a:moveTo>
                <a:lnTo>
                  <a:pt x="1848912" y="0"/>
                </a:lnTo>
                <a:lnTo>
                  <a:pt x="3339112" y="1525994"/>
                </a:lnTo>
                <a:lnTo>
                  <a:pt x="1669556" y="3237367"/>
                </a:lnTo>
                <a:lnTo>
                  <a:pt x="0" y="1525994"/>
                </a:lnTo>
                <a:lnTo>
                  <a:pt x="1492415" y="0"/>
                </a:lnTo>
                <a:close/>
              </a:path>
            </a:pathLst>
          </a:custGeom>
          <a:solidFill>
            <a:schemeClr val="accent4">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42" name="Полилиния: фигура 41">
            <a:extLst>
              <a:ext uri="{FF2B5EF4-FFF2-40B4-BE49-F238E27FC236}">
                <a16:creationId xmlns:a16="http://schemas.microsoft.com/office/drawing/2014/main" id="{E8B2C047-8D11-470E-B75A-DAE8503B50B3}"/>
              </a:ext>
            </a:extLst>
          </p:cNvPr>
          <p:cNvSpPr/>
          <p:nvPr/>
        </p:nvSpPr>
        <p:spPr>
          <a:xfrm>
            <a:off x="7976160" y="0"/>
            <a:ext cx="2803260" cy="1435564"/>
          </a:xfrm>
          <a:custGeom>
            <a:avLst/>
            <a:gdLst>
              <a:gd name="connsiteX0" fmla="*/ 0 w 2803260"/>
              <a:gd name="connsiteY0" fmla="*/ 0 h 1435564"/>
              <a:gd name="connsiteX1" fmla="*/ 2803260 w 2803260"/>
              <a:gd name="connsiteY1" fmla="*/ 0 h 1435564"/>
              <a:gd name="connsiteX2" fmla="*/ 1401630 w 2803260"/>
              <a:gd name="connsiteY2" fmla="*/ 1435564 h 1435564"/>
              <a:gd name="connsiteX3" fmla="*/ 0 w 2803260"/>
              <a:gd name="connsiteY3" fmla="*/ 0 h 1435564"/>
            </a:gdLst>
            <a:ahLst/>
            <a:cxnLst>
              <a:cxn ang="0">
                <a:pos x="connsiteX0" y="connsiteY0"/>
              </a:cxn>
              <a:cxn ang="0">
                <a:pos x="connsiteX1" y="connsiteY1"/>
              </a:cxn>
              <a:cxn ang="0">
                <a:pos x="connsiteX2" y="connsiteY2"/>
              </a:cxn>
              <a:cxn ang="0">
                <a:pos x="connsiteX3" y="connsiteY3"/>
              </a:cxn>
            </a:cxnLst>
            <a:rect l="l" t="t" r="r" b="b"/>
            <a:pathLst>
              <a:path w="2803260" h="1435564">
                <a:moveTo>
                  <a:pt x="0" y="0"/>
                </a:moveTo>
                <a:lnTo>
                  <a:pt x="2803260" y="0"/>
                </a:lnTo>
                <a:lnTo>
                  <a:pt x="1401630" y="1435564"/>
                </a:lnTo>
                <a:lnTo>
                  <a:pt x="0" y="0"/>
                </a:lnTo>
                <a:close/>
              </a:path>
            </a:pathLst>
          </a:custGeom>
          <a:solidFill>
            <a:srgbClr val="92D050">
              <a:alpha val="9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41" name="Полилиния: фигура 40">
            <a:extLst>
              <a:ext uri="{FF2B5EF4-FFF2-40B4-BE49-F238E27FC236}">
                <a16:creationId xmlns:a16="http://schemas.microsoft.com/office/drawing/2014/main" id="{BFB2145F-A3D9-4234-81A5-3D92DDA524D6}"/>
              </a:ext>
            </a:extLst>
          </p:cNvPr>
          <p:cNvSpPr/>
          <p:nvPr/>
        </p:nvSpPr>
        <p:spPr>
          <a:xfrm>
            <a:off x="9466361" y="0"/>
            <a:ext cx="3341326" cy="3237367"/>
          </a:xfrm>
          <a:custGeom>
            <a:avLst/>
            <a:gdLst>
              <a:gd name="connsiteX0" fmla="*/ 1490200 w 3341326"/>
              <a:gd name="connsiteY0" fmla="*/ 0 h 3237367"/>
              <a:gd name="connsiteX1" fmla="*/ 1851126 w 3341326"/>
              <a:gd name="connsiteY1" fmla="*/ 0 h 3237367"/>
              <a:gd name="connsiteX2" fmla="*/ 3341326 w 3341326"/>
              <a:gd name="connsiteY2" fmla="*/ 1525994 h 3237367"/>
              <a:gd name="connsiteX3" fmla="*/ 1669555 w 3341326"/>
              <a:gd name="connsiteY3" fmla="*/ 3237367 h 3237367"/>
              <a:gd name="connsiteX4" fmla="*/ 0 w 3341326"/>
              <a:gd name="connsiteY4" fmla="*/ 1525994 h 3237367"/>
              <a:gd name="connsiteX5" fmla="*/ 1490200 w 3341326"/>
              <a:gd name="connsiteY5" fmla="*/ 0 h 323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1326" h="3237367">
                <a:moveTo>
                  <a:pt x="1490200" y="0"/>
                </a:moveTo>
                <a:lnTo>
                  <a:pt x="1851126" y="0"/>
                </a:lnTo>
                <a:lnTo>
                  <a:pt x="3341326" y="1525994"/>
                </a:lnTo>
                <a:lnTo>
                  <a:pt x="1669555" y="3237367"/>
                </a:lnTo>
                <a:lnTo>
                  <a:pt x="0" y="1525994"/>
                </a:lnTo>
                <a:lnTo>
                  <a:pt x="1490200" y="0"/>
                </a:lnTo>
                <a:close/>
              </a:path>
            </a:pathLst>
          </a:custGeom>
          <a:solidFill>
            <a:srgbClr val="FF9D54">
              <a:alpha val="7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39" name="Полилиния: фигура 38">
            <a:extLst>
              <a:ext uri="{FF2B5EF4-FFF2-40B4-BE49-F238E27FC236}">
                <a16:creationId xmlns:a16="http://schemas.microsoft.com/office/drawing/2014/main" id="{434C9C81-7F41-44EA-84DE-913EA419ACE9}"/>
              </a:ext>
            </a:extLst>
          </p:cNvPr>
          <p:cNvSpPr/>
          <p:nvPr/>
        </p:nvSpPr>
        <p:spPr>
          <a:xfrm>
            <a:off x="12982614" y="0"/>
            <a:ext cx="3341327" cy="3237367"/>
          </a:xfrm>
          <a:custGeom>
            <a:avLst/>
            <a:gdLst>
              <a:gd name="connsiteX0" fmla="*/ 1490201 w 3341327"/>
              <a:gd name="connsiteY0" fmla="*/ 0 h 3237367"/>
              <a:gd name="connsiteX1" fmla="*/ 1851126 w 3341327"/>
              <a:gd name="connsiteY1" fmla="*/ 0 h 3237367"/>
              <a:gd name="connsiteX2" fmla="*/ 3341327 w 3341327"/>
              <a:gd name="connsiteY2" fmla="*/ 1525994 h 3237367"/>
              <a:gd name="connsiteX3" fmla="*/ 1671771 w 3341327"/>
              <a:gd name="connsiteY3" fmla="*/ 3237367 h 3237367"/>
              <a:gd name="connsiteX4" fmla="*/ 0 w 3341327"/>
              <a:gd name="connsiteY4" fmla="*/ 1525994 h 3237367"/>
              <a:gd name="connsiteX5" fmla="*/ 1490201 w 3341327"/>
              <a:gd name="connsiteY5" fmla="*/ 0 h 323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1327" h="3237367">
                <a:moveTo>
                  <a:pt x="1490201" y="0"/>
                </a:moveTo>
                <a:lnTo>
                  <a:pt x="1851126" y="0"/>
                </a:lnTo>
                <a:lnTo>
                  <a:pt x="3341327" y="1525994"/>
                </a:lnTo>
                <a:lnTo>
                  <a:pt x="1671771" y="3237367"/>
                </a:lnTo>
                <a:lnTo>
                  <a:pt x="0" y="1525994"/>
                </a:lnTo>
                <a:lnTo>
                  <a:pt x="1490201" y="0"/>
                </a:lnTo>
                <a:close/>
              </a:path>
            </a:pathLst>
          </a:custGeom>
          <a:solidFill>
            <a:srgbClr val="FF9D54">
              <a:alpha val="43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38" name="Полилиния: фигура 37">
            <a:extLst>
              <a:ext uri="{FF2B5EF4-FFF2-40B4-BE49-F238E27FC236}">
                <a16:creationId xmlns:a16="http://schemas.microsoft.com/office/drawing/2014/main" id="{14879000-EB4C-4320-B86F-26071017C239}"/>
              </a:ext>
            </a:extLst>
          </p:cNvPr>
          <p:cNvSpPr/>
          <p:nvPr/>
        </p:nvSpPr>
        <p:spPr>
          <a:xfrm>
            <a:off x="15010881" y="0"/>
            <a:ext cx="2803259" cy="1435564"/>
          </a:xfrm>
          <a:custGeom>
            <a:avLst/>
            <a:gdLst>
              <a:gd name="connsiteX0" fmla="*/ 0 w 2803259"/>
              <a:gd name="connsiteY0" fmla="*/ 0 h 1435564"/>
              <a:gd name="connsiteX1" fmla="*/ 2803259 w 2803259"/>
              <a:gd name="connsiteY1" fmla="*/ 0 h 1435564"/>
              <a:gd name="connsiteX2" fmla="*/ 1401630 w 2803259"/>
              <a:gd name="connsiteY2" fmla="*/ 1435564 h 1435564"/>
              <a:gd name="connsiteX3" fmla="*/ 0 w 2803259"/>
              <a:gd name="connsiteY3" fmla="*/ 0 h 1435564"/>
            </a:gdLst>
            <a:ahLst/>
            <a:cxnLst>
              <a:cxn ang="0">
                <a:pos x="connsiteX0" y="connsiteY0"/>
              </a:cxn>
              <a:cxn ang="0">
                <a:pos x="connsiteX1" y="connsiteY1"/>
              </a:cxn>
              <a:cxn ang="0">
                <a:pos x="connsiteX2" y="connsiteY2"/>
              </a:cxn>
              <a:cxn ang="0">
                <a:pos x="connsiteX3" y="connsiteY3"/>
              </a:cxn>
            </a:cxnLst>
            <a:rect l="l" t="t" r="r" b="b"/>
            <a:pathLst>
              <a:path w="2803259" h="1435564">
                <a:moveTo>
                  <a:pt x="0" y="0"/>
                </a:moveTo>
                <a:lnTo>
                  <a:pt x="2803259" y="0"/>
                </a:lnTo>
                <a:lnTo>
                  <a:pt x="1401630" y="1435564"/>
                </a:lnTo>
                <a:lnTo>
                  <a:pt x="0" y="0"/>
                </a:lnTo>
                <a:close/>
              </a:path>
            </a:pathLst>
          </a:custGeom>
          <a:solidFill>
            <a:srgbClr val="92D050">
              <a:alpha val="9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37" name="Полилиния: фигура 36">
            <a:extLst>
              <a:ext uri="{FF2B5EF4-FFF2-40B4-BE49-F238E27FC236}">
                <a16:creationId xmlns:a16="http://schemas.microsoft.com/office/drawing/2014/main" id="{CB1A8595-18A4-453A-B2B3-5113658EC838}"/>
              </a:ext>
            </a:extLst>
          </p:cNvPr>
          <p:cNvSpPr/>
          <p:nvPr/>
        </p:nvSpPr>
        <p:spPr>
          <a:xfrm>
            <a:off x="16503295" y="0"/>
            <a:ext cx="1784698" cy="3237367"/>
          </a:xfrm>
          <a:custGeom>
            <a:avLst/>
            <a:gdLst>
              <a:gd name="connsiteX0" fmla="*/ 1490200 w 1784698"/>
              <a:gd name="connsiteY0" fmla="*/ 0 h 3237367"/>
              <a:gd name="connsiteX1" fmla="*/ 1784698 w 1784698"/>
              <a:gd name="connsiteY1" fmla="*/ 0 h 3237367"/>
              <a:gd name="connsiteX2" fmla="*/ 1784698 w 1784698"/>
              <a:gd name="connsiteY2" fmla="*/ 3119809 h 3237367"/>
              <a:gd name="connsiteX3" fmla="*/ 1669556 w 1784698"/>
              <a:gd name="connsiteY3" fmla="*/ 3237367 h 3237367"/>
              <a:gd name="connsiteX4" fmla="*/ 0 w 1784698"/>
              <a:gd name="connsiteY4" fmla="*/ 1525994 h 3237367"/>
              <a:gd name="connsiteX5" fmla="*/ 1490200 w 1784698"/>
              <a:gd name="connsiteY5" fmla="*/ 0 h 323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4698" h="3237367">
                <a:moveTo>
                  <a:pt x="1490200" y="0"/>
                </a:moveTo>
                <a:lnTo>
                  <a:pt x="1784698" y="0"/>
                </a:lnTo>
                <a:lnTo>
                  <a:pt x="1784698" y="3119809"/>
                </a:lnTo>
                <a:lnTo>
                  <a:pt x="1669556" y="3237367"/>
                </a:lnTo>
                <a:lnTo>
                  <a:pt x="0" y="1525994"/>
                </a:lnTo>
                <a:lnTo>
                  <a:pt x="1490200" y="0"/>
                </a:lnTo>
                <a:close/>
              </a:path>
            </a:pathLst>
          </a:custGeom>
          <a:solidFill>
            <a:srgbClr val="FF9D54">
              <a:alpha val="43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36" name="Полилиния: фигура 35">
            <a:extLst>
              <a:ext uri="{FF2B5EF4-FFF2-40B4-BE49-F238E27FC236}">
                <a16:creationId xmlns:a16="http://schemas.microsoft.com/office/drawing/2014/main" id="{E4D3451A-7BC1-4F65-9C49-73CE674EA296}"/>
              </a:ext>
            </a:extLst>
          </p:cNvPr>
          <p:cNvSpPr/>
          <p:nvPr/>
        </p:nvSpPr>
        <p:spPr>
          <a:xfrm>
            <a:off x="7708234" y="1616423"/>
            <a:ext cx="3339112" cy="3420486"/>
          </a:xfrm>
          <a:custGeom>
            <a:avLst/>
            <a:gdLst>
              <a:gd name="connsiteX0" fmla="*/ 1669556 w 3339112"/>
              <a:gd name="connsiteY0" fmla="*/ 0 h 3420486"/>
              <a:gd name="connsiteX1" fmla="*/ 3339112 w 3339112"/>
              <a:gd name="connsiteY1" fmla="*/ 1711373 h 3420486"/>
              <a:gd name="connsiteX2" fmla="*/ 1669556 w 3339112"/>
              <a:gd name="connsiteY2" fmla="*/ 3420486 h 3420486"/>
              <a:gd name="connsiteX3" fmla="*/ 0 w 3339112"/>
              <a:gd name="connsiteY3" fmla="*/ 1711373 h 3420486"/>
              <a:gd name="connsiteX4" fmla="*/ 1669556 w 3339112"/>
              <a:gd name="connsiteY4" fmla="*/ 0 h 3420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9112" h="3420486">
                <a:moveTo>
                  <a:pt x="1669556" y="0"/>
                </a:moveTo>
                <a:lnTo>
                  <a:pt x="3339112" y="1711373"/>
                </a:lnTo>
                <a:lnTo>
                  <a:pt x="1669556" y="3420486"/>
                </a:lnTo>
                <a:lnTo>
                  <a:pt x="0" y="1711373"/>
                </a:lnTo>
                <a:lnTo>
                  <a:pt x="1669556" y="0"/>
                </a:lnTo>
                <a:close/>
              </a:path>
            </a:pathLst>
          </a:custGeom>
          <a:solidFill>
            <a:srgbClr val="FF9D54">
              <a:alpha val="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35" name="Полилиния: фигура 34">
            <a:extLst>
              <a:ext uri="{FF2B5EF4-FFF2-40B4-BE49-F238E27FC236}">
                <a16:creationId xmlns:a16="http://schemas.microsoft.com/office/drawing/2014/main" id="{009733AF-E4A3-4357-BB5C-ECEF181E8694}"/>
              </a:ext>
            </a:extLst>
          </p:cNvPr>
          <p:cNvSpPr/>
          <p:nvPr/>
        </p:nvSpPr>
        <p:spPr>
          <a:xfrm>
            <a:off x="11224487" y="1616423"/>
            <a:ext cx="3341326" cy="3420486"/>
          </a:xfrm>
          <a:custGeom>
            <a:avLst/>
            <a:gdLst>
              <a:gd name="connsiteX0" fmla="*/ 1671770 w 3341326"/>
              <a:gd name="connsiteY0" fmla="*/ 0 h 3420486"/>
              <a:gd name="connsiteX1" fmla="*/ 3341326 w 3341326"/>
              <a:gd name="connsiteY1" fmla="*/ 1711373 h 3420486"/>
              <a:gd name="connsiteX2" fmla="*/ 1671770 w 3341326"/>
              <a:gd name="connsiteY2" fmla="*/ 3420486 h 3420486"/>
              <a:gd name="connsiteX3" fmla="*/ 0 w 3341326"/>
              <a:gd name="connsiteY3" fmla="*/ 1711373 h 3420486"/>
              <a:gd name="connsiteX4" fmla="*/ 1671770 w 3341326"/>
              <a:gd name="connsiteY4" fmla="*/ 0 h 3420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1326" h="3420486">
                <a:moveTo>
                  <a:pt x="1671770" y="0"/>
                </a:moveTo>
                <a:lnTo>
                  <a:pt x="3341326" y="1711373"/>
                </a:lnTo>
                <a:lnTo>
                  <a:pt x="1671770" y="3420486"/>
                </a:lnTo>
                <a:lnTo>
                  <a:pt x="0" y="1711373"/>
                </a:lnTo>
                <a:lnTo>
                  <a:pt x="1671770" y="0"/>
                </a:lnTo>
                <a:close/>
              </a:path>
            </a:pathLst>
          </a:custGeom>
          <a:solidFill>
            <a:srgbClr val="92D050">
              <a:alpha val="9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34" name="Полилиния: фигура 33">
            <a:extLst>
              <a:ext uri="{FF2B5EF4-FFF2-40B4-BE49-F238E27FC236}">
                <a16:creationId xmlns:a16="http://schemas.microsoft.com/office/drawing/2014/main" id="{2E2850E0-F8D0-4FED-AA34-F049847D6F19}"/>
              </a:ext>
            </a:extLst>
          </p:cNvPr>
          <p:cNvSpPr/>
          <p:nvPr/>
        </p:nvSpPr>
        <p:spPr>
          <a:xfrm>
            <a:off x="14742955" y="1616423"/>
            <a:ext cx="3339113" cy="3420486"/>
          </a:xfrm>
          <a:custGeom>
            <a:avLst/>
            <a:gdLst>
              <a:gd name="connsiteX0" fmla="*/ 1669556 w 3339113"/>
              <a:gd name="connsiteY0" fmla="*/ 0 h 3420486"/>
              <a:gd name="connsiteX1" fmla="*/ 3339113 w 3339113"/>
              <a:gd name="connsiteY1" fmla="*/ 1711373 h 3420486"/>
              <a:gd name="connsiteX2" fmla="*/ 1669556 w 3339113"/>
              <a:gd name="connsiteY2" fmla="*/ 3420486 h 3420486"/>
              <a:gd name="connsiteX3" fmla="*/ 0 w 3339113"/>
              <a:gd name="connsiteY3" fmla="*/ 1711373 h 3420486"/>
              <a:gd name="connsiteX4" fmla="*/ 1669556 w 3339113"/>
              <a:gd name="connsiteY4" fmla="*/ 0 h 3420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9113" h="3420486">
                <a:moveTo>
                  <a:pt x="1669556" y="0"/>
                </a:moveTo>
                <a:lnTo>
                  <a:pt x="3339113" y="1711373"/>
                </a:lnTo>
                <a:lnTo>
                  <a:pt x="1669556" y="3420486"/>
                </a:lnTo>
                <a:lnTo>
                  <a:pt x="0" y="1711373"/>
                </a:lnTo>
                <a:lnTo>
                  <a:pt x="1669556" y="0"/>
                </a:lnTo>
                <a:close/>
              </a:path>
            </a:pathLst>
          </a:custGeom>
          <a:solidFill>
            <a:srgbClr val="92D050">
              <a:alpha val="9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33" name="Полилиния: фигура 32">
            <a:extLst>
              <a:ext uri="{FF2B5EF4-FFF2-40B4-BE49-F238E27FC236}">
                <a16:creationId xmlns:a16="http://schemas.microsoft.com/office/drawing/2014/main" id="{1087ED95-39E7-467D-A74A-A7FD78DFBD21}"/>
              </a:ext>
            </a:extLst>
          </p:cNvPr>
          <p:cNvSpPr/>
          <p:nvPr/>
        </p:nvSpPr>
        <p:spPr>
          <a:xfrm>
            <a:off x="18261424" y="3298407"/>
            <a:ext cx="26570" cy="56518"/>
          </a:xfrm>
          <a:custGeom>
            <a:avLst/>
            <a:gdLst>
              <a:gd name="connsiteX0" fmla="*/ 26570 w 26570"/>
              <a:gd name="connsiteY0" fmla="*/ 0 h 56518"/>
              <a:gd name="connsiteX1" fmla="*/ 26570 w 26570"/>
              <a:gd name="connsiteY1" fmla="*/ 56518 h 56518"/>
              <a:gd name="connsiteX2" fmla="*/ 0 w 26570"/>
              <a:gd name="connsiteY2" fmla="*/ 29389 h 56518"/>
              <a:gd name="connsiteX3" fmla="*/ 26570 w 26570"/>
              <a:gd name="connsiteY3" fmla="*/ 0 h 56518"/>
            </a:gdLst>
            <a:ahLst/>
            <a:cxnLst>
              <a:cxn ang="0">
                <a:pos x="connsiteX0" y="connsiteY0"/>
              </a:cxn>
              <a:cxn ang="0">
                <a:pos x="connsiteX1" y="connsiteY1"/>
              </a:cxn>
              <a:cxn ang="0">
                <a:pos x="connsiteX2" y="connsiteY2"/>
              </a:cxn>
              <a:cxn ang="0">
                <a:pos x="connsiteX3" y="connsiteY3"/>
              </a:cxn>
            </a:cxnLst>
            <a:rect l="l" t="t" r="r" b="b"/>
            <a:pathLst>
              <a:path w="26570" h="56518">
                <a:moveTo>
                  <a:pt x="26570" y="0"/>
                </a:moveTo>
                <a:lnTo>
                  <a:pt x="26570" y="56518"/>
                </a:lnTo>
                <a:lnTo>
                  <a:pt x="0" y="29389"/>
                </a:lnTo>
                <a:lnTo>
                  <a:pt x="26570" y="0"/>
                </a:lnTo>
                <a:close/>
              </a:path>
            </a:pathLst>
          </a:custGeom>
          <a:solidFill>
            <a:schemeClr val="accent4">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31" name="Полилиния: фигура 30">
            <a:extLst>
              <a:ext uri="{FF2B5EF4-FFF2-40B4-BE49-F238E27FC236}">
                <a16:creationId xmlns:a16="http://schemas.microsoft.com/office/drawing/2014/main" id="{95D01142-EB4D-4880-9599-DC067956B86A}"/>
              </a:ext>
            </a:extLst>
          </p:cNvPr>
          <p:cNvSpPr/>
          <p:nvPr/>
        </p:nvSpPr>
        <p:spPr>
          <a:xfrm>
            <a:off x="12982614" y="3418225"/>
            <a:ext cx="3341327" cy="3420487"/>
          </a:xfrm>
          <a:custGeom>
            <a:avLst/>
            <a:gdLst>
              <a:gd name="connsiteX0" fmla="*/ 1671771 w 3341327"/>
              <a:gd name="connsiteY0" fmla="*/ 0 h 3420487"/>
              <a:gd name="connsiteX1" fmla="*/ 3341327 w 3341327"/>
              <a:gd name="connsiteY1" fmla="*/ 1709113 h 3420487"/>
              <a:gd name="connsiteX2" fmla="*/ 1671771 w 3341327"/>
              <a:gd name="connsiteY2" fmla="*/ 3420487 h 3420487"/>
              <a:gd name="connsiteX3" fmla="*/ 0 w 3341327"/>
              <a:gd name="connsiteY3" fmla="*/ 1709113 h 3420487"/>
              <a:gd name="connsiteX4" fmla="*/ 1671771 w 3341327"/>
              <a:gd name="connsiteY4" fmla="*/ 0 h 3420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1327" h="3420487">
                <a:moveTo>
                  <a:pt x="1671771" y="0"/>
                </a:moveTo>
                <a:lnTo>
                  <a:pt x="3341327" y="1709113"/>
                </a:lnTo>
                <a:lnTo>
                  <a:pt x="1671771" y="3420487"/>
                </a:lnTo>
                <a:lnTo>
                  <a:pt x="0" y="1709113"/>
                </a:lnTo>
                <a:lnTo>
                  <a:pt x="1671771" y="0"/>
                </a:lnTo>
                <a:close/>
              </a:path>
            </a:pathLst>
          </a:custGeom>
          <a:solidFill>
            <a:srgbClr val="92D050">
              <a:alpha val="9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29" name="Полилиния: фигура 28">
            <a:extLst>
              <a:ext uri="{FF2B5EF4-FFF2-40B4-BE49-F238E27FC236}">
                <a16:creationId xmlns:a16="http://schemas.microsoft.com/office/drawing/2014/main" id="{A063F6D4-5EFD-425C-BAE0-5CEE9CA81070}"/>
              </a:ext>
            </a:extLst>
          </p:cNvPr>
          <p:cNvSpPr/>
          <p:nvPr/>
        </p:nvSpPr>
        <p:spPr>
          <a:xfrm>
            <a:off x="11224487" y="5220028"/>
            <a:ext cx="3341326" cy="3418226"/>
          </a:xfrm>
          <a:custGeom>
            <a:avLst/>
            <a:gdLst>
              <a:gd name="connsiteX0" fmla="*/ 1671770 w 3341326"/>
              <a:gd name="connsiteY0" fmla="*/ 0 h 3418226"/>
              <a:gd name="connsiteX1" fmla="*/ 3341326 w 3341326"/>
              <a:gd name="connsiteY1" fmla="*/ 1709113 h 3418226"/>
              <a:gd name="connsiteX2" fmla="*/ 1671770 w 3341326"/>
              <a:gd name="connsiteY2" fmla="*/ 3418226 h 3418226"/>
              <a:gd name="connsiteX3" fmla="*/ 0 w 3341326"/>
              <a:gd name="connsiteY3" fmla="*/ 1709113 h 3418226"/>
              <a:gd name="connsiteX4" fmla="*/ 1671770 w 3341326"/>
              <a:gd name="connsiteY4" fmla="*/ 0 h 3418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1326" h="3418226">
                <a:moveTo>
                  <a:pt x="1671770" y="0"/>
                </a:moveTo>
                <a:lnTo>
                  <a:pt x="3341326" y="1709113"/>
                </a:lnTo>
                <a:lnTo>
                  <a:pt x="1671770" y="3418226"/>
                </a:lnTo>
                <a:lnTo>
                  <a:pt x="0" y="1709113"/>
                </a:lnTo>
                <a:lnTo>
                  <a:pt x="1671770" y="0"/>
                </a:lnTo>
                <a:close/>
              </a:path>
            </a:pathLst>
          </a:custGeom>
          <a:solidFill>
            <a:srgbClr val="FF9D54">
              <a:alpha val="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28" name="Полилиния: фигура 27">
            <a:extLst>
              <a:ext uri="{FF2B5EF4-FFF2-40B4-BE49-F238E27FC236}">
                <a16:creationId xmlns:a16="http://schemas.microsoft.com/office/drawing/2014/main" id="{208968F5-67DD-406A-B3DC-D670897FE232}"/>
              </a:ext>
            </a:extLst>
          </p:cNvPr>
          <p:cNvSpPr/>
          <p:nvPr/>
        </p:nvSpPr>
        <p:spPr>
          <a:xfrm>
            <a:off x="14742955" y="5220028"/>
            <a:ext cx="3339113" cy="3418226"/>
          </a:xfrm>
          <a:custGeom>
            <a:avLst/>
            <a:gdLst>
              <a:gd name="connsiteX0" fmla="*/ 1669556 w 3339113"/>
              <a:gd name="connsiteY0" fmla="*/ 0 h 3418226"/>
              <a:gd name="connsiteX1" fmla="*/ 3339113 w 3339113"/>
              <a:gd name="connsiteY1" fmla="*/ 1709113 h 3418226"/>
              <a:gd name="connsiteX2" fmla="*/ 1669556 w 3339113"/>
              <a:gd name="connsiteY2" fmla="*/ 3418226 h 3418226"/>
              <a:gd name="connsiteX3" fmla="*/ 0 w 3339113"/>
              <a:gd name="connsiteY3" fmla="*/ 1709113 h 3418226"/>
              <a:gd name="connsiteX4" fmla="*/ 1669556 w 3339113"/>
              <a:gd name="connsiteY4" fmla="*/ 0 h 3418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9113" h="3418226">
                <a:moveTo>
                  <a:pt x="1669556" y="0"/>
                </a:moveTo>
                <a:lnTo>
                  <a:pt x="3339113" y="1709113"/>
                </a:lnTo>
                <a:lnTo>
                  <a:pt x="1669556" y="3418226"/>
                </a:lnTo>
                <a:lnTo>
                  <a:pt x="0" y="1709113"/>
                </a:lnTo>
                <a:lnTo>
                  <a:pt x="1669556" y="0"/>
                </a:lnTo>
                <a:close/>
              </a:path>
            </a:pathLst>
          </a:custGeom>
          <a:solidFill>
            <a:srgbClr val="92D050">
              <a:alpha val="9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27" name="Полилиния: фигура 26">
            <a:extLst>
              <a:ext uri="{FF2B5EF4-FFF2-40B4-BE49-F238E27FC236}">
                <a16:creationId xmlns:a16="http://schemas.microsoft.com/office/drawing/2014/main" id="{E66701FE-80B8-4591-97F1-96FA87AB6380}"/>
              </a:ext>
            </a:extLst>
          </p:cNvPr>
          <p:cNvSpPr/>
          <p:nvPr/>
        </p:nvSpPr>
        <p:spPr>
          <a:xfrm>
            <a:off x="18261424" y="6902012"/>
            <a:ext cx="26570" cy="54258"/>
          </a:xfrm>
          <a:custGeom>
            <a:avLst/>
            <a:gdLst>
              <a:gd name="connsiteX0" fmla="*/ 26570 w 26570"/>
              <a:gd name="connsiteY0" fmla="*/ 0 h 54258"/>
              <a:gd name="connsiteX1" fmla="*/ 26570 w 26570"/>
              <a:gd name="connsiteY1" fmla="*/ 54258 h 54258"/>
              <a:gd name="connsiteX2" fmla="*/ 0 w 26570"/>
              <a:gd name="connsiteY2" fmla="*/ 27129 h 54258"/>
              <a:gd name="connsiteX3" fmla="*/ 26570 w 26570"/>
              <a:gd name="connsiteY3" fmla="*/ 0 h 54258"/>
            </a:gdLst>
            <a:ahLst/>
            <a:cxnLst>
              <a:cxn ang="0">
                <a:pos x="connsiteX0" y="connsiteY0"/>
              </a:cxn>
              <a:cxn ang="0">
                <a:pos x="connsiteX1" y="connsiteY1"/>
              </a:cxn>
              <a:cxn ang="0">
                <a:pos x="connsiteX2" y="connsiteY2"/>
              </a:cxn>
              <a:cxn ang="0">
                <a:pos x="connsiteX3" y="connsiteY3"/>
              </a:cxn>
            </a:cxnLst>
            <a:rect l="l" t="t" r="r" b="b"/>
            <a:pathLst>
              <a:path w="26570" h="54258">
                <a:moveTo>
                  <a:pt x="26570" y="0"/>
                </a:moveTo>
                <a:lnTo>
                  <a:pt x="26570" y="54258"/>
                </a:lnTo>
                <a:lnTo>
                  <a:pt x="0" y="27129"/>
                </a:lnTo>
                <a:lnTo>
                  <a:pt x="26570" y="0"/>
                </a:lnTo>
                <a:close/>
              </a:path>
            </a:pathLst>
          </a:custGeom>
          <a:solidFill>
            <a:schemeClr val="accent4">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26" name="Полилиния: фигура 25">
            <a:extLst>
              <a:ext uri="{FF2B5EF4-FFF2-40B4-BE49-F238E27FC236}">
                <a16:creationId xmlns:a16="http://schemas.microsoft.com/office/drawing/2014/main" id="{F9CFC21B-0AA3-40D1-99A6-22BCF7566DB2}"/>
              </a:ext>
            </a:extLst>
          </p:cNvPr>
          <p:cNvSpPr/>
          <p:nvPr/>
        </p:nvSpPr>
        <p:spPr>
          <a:xfrm>
            <a:off x="12982614" y="7019570"/>
            <a:ext cx="3341327" cy="3269018"/>
          </a:xfrm>
          <a:custGeom>
            <a:avLst/>
            <a:gdLst>
              <a:gd name="connsiteX0" fmla="*/ 1671771 w 3341327"/>
              <a:gd name="connsiteY0" fmla="*/ 0 h 3269018"/>
              <a:gd name="connsiteX1" fmla="*/ 3341327 w 3341327"/>
              <a:gd name="connsiteY1" fmla="*/ 1711374 h 3269018"/>
              <a:gd name="connsiteX2" fmla="*/ 1820126 w 3341327"/>
              <a:gd name="connsiteY2" fmla="*/ 3269018 h 3269018"/>
              <a:gd name="connsiteX3" fmla="*/ 1525629 w 3341327"/>
              <a:gd name="connsiteY3" fmla="*/ 3269018 h 3269018"/>
              <a:gd name="connsiteX4" fmla="*/ 0 w 3341327"/>
              <a:gd name="connsiteY4" fmla="*/ 1711374 h 3269018"/>
              <a:gd name="connsiteX5" fmla="*/ 1671771 w 3341327"/>
              <a:gd name="connsiteY5" fmla="*/ 0 h 326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1327" h="3269018">
                <a:moveTo>
                  <a:pt x="1671771" y="0"/>
                </a:moveTo>
                <a:lnTo>
                  <a:pt x="3341327" y="1711374"/>
                </a:lnTo>
                <a:lnTo>
                  <a:pt x="1820126" y="3269018"/>
                </a:lnTo>
                <a:lnTo>
                  <a:pt x="1525629" y="3269018"/>
                </a:lnTo>
                <a:lnTo>
                  <a:pt x="0" y="1711374"/>
                </a:lnTo>
                <a:lnTo>
                  <a:pt x="1671771" y="0"/>
                </a:lnTo>
                <a:close/>
              </a:path>
            </a:pathLst>
          </a:custGeom>
          <a:solidFill>
            <a:srgbClr val="92D050">
              <a:alpha val="9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25" name="Полилиния: фигура 24">
            <a:extLst>
              <a:ext uri="{FF2B5EF4-FFF2-40B4-BE49-F238E27FC236}">
                <a16:creationId xmlns:a16="http://schemas.microsoft.com/office/drawing/2014/main" id="{A24FA736-59B1-4102-90C6-F5B84EFB73A6}"/>
              </a:ext>
            </a:extLst>
          </p:cNvPr>
          <p:cNvSpPr/>
          <p:nvPr/>
        </p:nvSpPr>
        <p:spPr>
          <a:xfrm>
            <a:off x="16503295" y="7019570"/>
            <a:ext cx="1784698" cy="3269018"/>
          </a:xfrm>
          <a:custGeom>
            <a:avLst/>
            <a:gdLst>
              <a:gd name="connsiteX0" fmla="*/ 1669556 w 1784698"/>
              <a:gd name="connsiteY0" fmla="*/ 0 h 3269018"/>
              <a:gd name="connsiteX1" fmla="*/ 1784698 w 1784698"/>
              <a:gd name="connsiteY1" fmla="*/ 117558 h 3269018"/>
              <a:gd name="connsiteX2" fmla="*/ 1784698 w 1784698"/>
              <a:gd name="connsiteY2" fmla="*/ 3269018 h 3269018"/>
              <a:gd name="connsiteX3" fmla="*/ 1521200 w 1784698"/>
              <a:gd name="connsiteY3" fmla="*/ 3269018 h 3269018"/>
              <a:gd name="connsiteX4" fmla="*/ 0 w 1784698"/>
              <a:gd name="connsiteY4" fmla="*/ 1711374 h 3269018"/>
              <a:gd name="connsiteX5" fmla="*/ 1669556 w 1784698"/>
              <a:gd name="connsiteY5" fmla="*/ 0 h 326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4698" h="3269018">
                <a:moveTo>
                  <a:pt x="1669556" y="0"/>
                </a:moveTo>
                <a:lnTo>
                  <a:pt x="1784698" y="117558"/>
                </a:lnTo>
                <a:lnTo>
                  <a:pt x="1784698" y="3269018"/>
                </a:lnTo>
                <a:lnTo>
                  <a:pt x="1521200" y="3269018"/>
                </a:lnTo>
                <a:lnTo>
                  <a:pt x="0" y="1711374"/>
                </a:lnTo>
                <a:lnTo>
                  <a:pt x="1669556" y="0"/>
                </a:lnTo>
                <a:close/>
              </a:path>
            </a:pathLst>
          </a:custGeom>
          <a:solidFill>
            <a:srgbClr val="FF9D54">
              <a:alpha val="5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24" name="Полилиния: фигура 23">
            <a:extLst>
              <a:ext uri="{FF2B5EF4-FFF2-40B4-BE49-F238E27FC236}">
                <a16:creationId xmlns:a16="http://schemas.microsoft.com/office/drawing/2014/main" id="{20F5CD8A-36E5-4D11-99D5-B4319430CEA0}"/>
              </a:ext>
            </a:extLst>
          </p:cNvPr>
          <p:cNvSpPr/>
          <p:nvPr/>
        </p:nvSpPr>
        <p:spPr>
          <a:xfrm>
            <a:off x="14977667" y="8821373"/>
            <a:ext cx="2869689" cy="1467215"/>
          </a:xfrm>
          <a:custGeom>
            <a:avLst/>
            <a:gdLst>
              <a:gd name="connsiteX0" fmla="*/ 1434844 w 2869689"/>
              <a:gd name="connsiteY0" fmla="*/ 0 h 1467215"/>
              <a:gd name="connsiteX1" fmla="*/ 2869689 w 2869689"/>
              <a:gd name="connsiteY1" fmla="*/ 1467215 h 1467215"/>
              <a:gd name="connsiteX2" fmla="*/ 0 w 2869689"/>
              <a:gd name="connsiteY2" fmla="*/ 1467215 h 1467215"/>
              <a:gd name="connsiteX3" fmla="*/ 1434844 w 2869689"/>
              <a:gd name="connsiteY3" fmla="*/ 0 h 1467215"/>
            </a:gdLst>
            <a:ahLst/>
            <a:cxnLst>
              <a:cxn ang="0">
                <a:pos x="connsiteX0" y="connsiteY0"/>
              </a:cxn>
              <a:cxn ang="0">
                <a:pos x="connsiteX1" y="connsiteY1"/>
              </a:cxn>
              <a:cxn ang="0">
                <a:pos x="connsiteX2" y="connsiteY2"/>
              </a:cxn>
              <a:cxn ang="0">
                <a:pos x="connsiteX3" y="connsiteY3"/>
              </a:cxn>
            </a:cxnLst>
            <a:rect l="l" t="t" r="r" b="b"/>
            <a:pathLst>
              <a:path w="2869689" h="1467215">
                <a:moveTo>
                  <a:pt x="1434844" y="0"/>
                </a:moveTo>
                <a:lnTo>
                  <a:pt x="2869689" y="1467215"/>
                </a:lnTo>
                <a:lnTo>
                  <a:pt x="0" y="1467215"/>
                </a:lnTo>
                <a:lnTo>
                  <a:pt x="1434844" y="0"/>
                </a:lnTo>
                <a:close/>
              </a:path>
            </a:pathLst>
          </a:custGeom>
          <a:solidFill>
            <a:srgbClr val="FF9D54">
              <a:alpha val="7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pic>
        <p:nvPicPr>
          <p:cNvPr id="6" name="Imagen 5" descr="Dibujo en blanco y negro&#10;&#10;El contenido generado por IA puede ser incorrecto.">
            <a:extLst>
              <a:ext uri="{FF2B5EF4-FFF2-40B4-BE49-F238E27FC236}">
                <a16:creationId xmlns:a16="http://schemas.microsoft.com/office/drawing/2014/main" id="{E94F5C03-574B-D0F6-51A4-1DBD54D4DF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33100" y="3418225"/>
            <a:ext cx="2326223" cy="1325921"/>
          </a:xfrm>
          <a:prstGeom prst="rect">
            <a:avLst/>
          </a:prstGeom>
        </p:spPr>
      </p:pic>
      <p:sp>
        <p:nvSpPr>
          <p:cNvPr id="7" name="Полилиния: фигура 40">
            <a:extLst>
              <a:ext uri="{FF2B5EF4-FFF2-40B4-BE49-F238E27FC236}">
                <a16:creationId xmlns:a16="http://schemas.microsoft.com/office/drawing/2014/main" id="{77C100C3-20DF-90E4-5A1B-BF116B78379C}"/>
              </a:ext>
            </a:extLst>
          </p:cNvPr>
          <p:cNvSpPr/>
          <p:nvPr/>
        </p:nvSpPr>
        <p:spPr>
          <a:xfrm>
            <a:off x="10473914" y="4696341"/>
            <a:ext cx="3341326" cy="3237367"/>
          </a:xfrm>
          <a:custGeom>
            <a:avLst/>
            <a:gdLst>
              <a:gd name="connsiteX0" fmla="*/ 1490200 w 3341326"/>
              <a:gd name="connsiteY0" fmla="*/ 0 h 3237367"/>
              <a:gd name="connsiteX1" fmla="*/ 1851126 w 3341326"/>
              <a:gd name="connsiteY1" fmla="*/ 0 h 3237367"/>
              <a:gd name="connsiteX2" fmla="*/ 3341326 w 3341326"/>
              <a:gd name="connsiteY2" fmla="*/ 1525994 h 3237367"/>
              <a:gd name="connsiteX3" fmla="*/ 1669555 w 3341326"/>
              <a:gd name="connsiteY3" fmla="*/ 3237367 h 3237367"/>
              <a:gd name="connsiteX4" fmla="*/ 0 w 3341326"/>
              <a:gd name="connsiteY4" fmla="*/ 1525994 h 3237367"/>
              <a:gd name="connsiteX5" fmla="*/ 1490200 w 3341326"/>
              <a:gd name="connsiteY5" fmla="*/ 0 h 323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1326" h="3237367">
                <a:moveTo>
                  <a:pt x="1490200" y="0"/>
                </a:moveTo>
                <a:lnTo>
                  <a:pt x="1851126" y="0"/>
                </a:lnTo>
                <a:lnTo>
                  <a:pt x="3341326" y="1525994"/>
                </a:lnTo>
                <a:lnTo>
                  <a:pt x="1669555" y="3237367"/>
                </a:lnTo>
                <a:lnTo>
                  <a:pt x="0" y="1525994"/>
                </a:lnTo>
                <a:lnTo>
                  <a:pt x="1490200" y="0"/>
                </a:lnTo>
                <a:close/>
              </a:path>
            </a:pathLst>
          </a:custGeom>
          <a:solidFill>
            <a:srgbClr val="FF9D54">
              <a:alpha val="1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Tree>
    <p:extLst>
      <p:ext uri="{BB962C8B-B14F-4D97-AF65-F5344CB8AC3E}">
        <p14:creationId xmlns:p14="http://schemas.microsoft.com/office/powerpoint/2010/main" val="9499004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12000" fill="hold" grpId="0" nodeType="withEffect" p14:presetBounceEnd="56000">
                                      <p:stCondLst>
                                        <p:cond delay="250"/>
                                      </p:stCondLst>
                                      <p:iterate type="lt">
                                        <p:tmPct val="3000"/>
                                      </p:iterate>
                                      <p:childTnLst>
                                        <p:set>
                                          <p:cBhvr>
                                            <p:cTn id="6" dur="1" fill="hold">
                                              <p:stCondLst>
                                                <p:cond delay="0"/>
                                              </p:stCondLst>
                                            </p:cTn>
                                            <p:tgtEl>
                                              <p:spTgt spid="12"/>
                                            </p:tgtEl>
                                            <p:attrNameLst>
                                              <p:attrName>style.visibility</p:attrName>
                                            </p:attrNameLst>
                                          </p:cBhvr>
                                          <p:to>
                                            <p:strVal val="visible"/>
                                          </p:to>
                                        </p:set>
                                        <p:anim calcmode="lin" valueType="num" p14:bounceEnd="56000">
                                          <p:cBhvr additive="base">
                                            <p:cTn id="7" dur="1250" fill="hold"/>
                                            <p:tgtEl>
                                              <p:spTgt spid="12"/>
                                            </p:tgtEl>
                                            <p:attrNameLst>
                                              <p:attrName>ppt_x</p:attrName>
                                            </p:attrNameLst>
                                          </p:cBhvr>
                                          <p:tavLst>
                                            <p:tav tm="0">
                                              <p:val>
                                                <p:strVal val="#ppt_x"/>
                                              </p:val>
                                            </p:tav>
                                            <p:tav tm="100000">
                                              <p:val>
                                                <p:strVal val="#ppt_x"/>
                                              </p:val>
                                            </p:tav>
                                          </p:tavLst>
                                        </p:anim>
                                        <p:anim calcmode="lin" valueType="num" p14:bounceEnd="56000">
                                          <p:cBhvr additive="base">
                                            <p:cTn id="8" dur="1250" fill="hold"/>
                                            <p:tgtEl>
                                              <p:spTgt spid="12"/>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125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par>
                                    <p:cTn id="12" presetID="10" presetClass="entr" presetSubtype="0" fill="hold" grpId="0" nodeType="withEffect">
                                      <p:stCondLst>
                                        <p:cond delay="225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3250"/>
                                            <p:tgtEl>
                                              <p:spTgt spid="22"/>
                                            </p:tgtEl>
                                          </p:cBhvr>
                                        </p:animEffect>
                                      </p:childTnLst>
                                    </p:cTn>
                                  </p:par>
                                  <p:par>
                                    <p:cTn id="18" presetID="10" presetClass="entr" presetSubtype="0" fill="hold" grpId="0" nodeType="withEffect">
                                      <p:stCondLst>
                                        <p:cond delay="70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250"/>
                                            <p:tgtEl>
                                              <p:spTgt spid="24"/>
                                            </p:tgtEl>
                                          </p:cBhvr>
                                        </p:animEffect>
                                      </p:childTnLst>
                                    </p:cTn>
                                  </p:par>
                                  <p:par>
                                    <p:cTn id="21" presetID="10" presetClass="entr" presetSubtype="0" fill="hold" grpId="0" nodeType="withEffect">
                                      <p:stCondLst>
                                        <p:cond delay="80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250"/>
                                            <p:tgtEl>
                                              <p:spTgt spid="26"/>
                                            </p:tgtEl>
                                          </p:cBhvr>
                                        </p:animEffect>
                                      </p:childTnLst>
                                    </p:cTn>
                                  </p:par>
                                  <p:par>
                                    <p:cTn id="24" presetID="10" presetClass="entr" presetSubtype="0" fill="hold" grpId="0" nodeType="withEffect">
                                      <p:stCondLst>
                                        <p:cond delay="90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250"/>
                                            <p:tgtEl>
                                              <p:spTgt spid="29"/>
                                            </p:tgtEl>
                                          </p:cBhvr>
                                        </p:animEffect>
                                      </p:childTnLst>
                                    </p:cTn>
                                  </p:par>
                                  <p:par>
                                    <p:cTn id="27" presetID="10" presetClass="entr" presetSubtype="0" fill="hold" grpId="0" nodeType="withEffect">
                                      <p:stCondLst>
                                        <p:cond delay="100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250"/>
                                            <p:tgtEl>
                                              <p:spTgt spid="36"/>
                                            </p:tgtEl>
                                          </p:cBhvr>
                                        </p:animEffect>
                                      </p:childTnLst>
                                    </p:cTn>
                                  </p:par>
                                  <p:par>
                                    <p:cTn id="30" presetID="10" presetClass="entr" presetSubtype="0" fill="hold" grpId="0" nodeType="withEffect">
                                      <p:stCondLst>
                                        <p:cond delay="110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250"/>
                                            <p:tgtEl>
                                              <p:spTgt spid="44"/>
                                            </p:tgtEl>
                                          </p:cBhvr>
                                        </p:animEffect>
                                      </p:childTnLst>
                                    </p:cTn>
                                  </p:par>
                                  <p:par>
                                    <p:cTn id="33" presetID="10" presetClass="entr" presetSubtype="0" fill="hold" grpId="0" nodeType="withEffect">
                                      <p:stCondLst>
                                        <p:cond delay="120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250"/>
                                            <p:tgtEl>
                                              <p:spTgt spid="46"/>
                                            </p:tgtEl>
                                          </p:cBhvr>
                                        </p:animEffect>
                                      </p:childTnLst>
                                    </p:cTn>
                                  </p:par>
                                  <p:par>
                                    <p:cTn id="36" presetID="10" presetClass="entr" presetSubtype="0" fill="hold" grpId="0" nodeType="withEffect">
                                      <p:stCondLst>
                                        <p:cond delay="80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250"/>
                                            <p:tgtEl>
                                              <p:spTgt spid="25"/>
                                            </p:tgtEl>
                                          </p:cBhvr>
                                        </p:animEffect>
                                      </p:childTnLst>
                                    </p:cTn>
                                  </p:par>
                                  <p:par>
                                    <p:cTn id="39" presetID="10" presetClass="entr" presetSubtype="0" fill="hold" grpId="0" nodeType="withEffect">
                                      <p:stCondLst>
                                        <p:cond delay="90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250"/>
                                            <p:tgtEl>
                                              <p:spTgt spid="28"/>
                                            </p:tgtEl>
                                          </p:cBhvr>
                                        </p:animEffect>
                                      </p:childTnLst>
                                    </p:cTn>
                                  </p:par>
                                  <p:par>
                                    <p:cTn id="42" presetID="10" presetClass="entr" presetSubtype="0" fill="hold" grpId="0" nodeType="withEffect">
                                      <p:stCondLst>
                                        <p:cond delay="100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250"/>
                                            <p:tgtEl>
                                              <p:spTgt spid="31"/>
                                            </p:tgtEl>
                                          </p:cBhvr>
                                        </p:animEffect>
                                      </p:childTnLst>
                                    </p:cTn>
                                  </p:par>
                                  <p:par>
                                    <p:cTn id="45" presetID="10" presetClass="entr" presetSubtype="0" fill="hold" grpId="0" nodeType="withEffect">
                                      <p:stCondLst>
                                        <p:cond delay="110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250"/>
                                            <p:tgtEl>
                                              <p:spTgt spid="35"/>
                                            </p:tgtEl>
                                          </p:cBhvr>
                                        </p:animEffect>
                                      </p:childTnLst>
                                    </p:cTn>
                                  </p:par>
                                  <p:par>
                                    <p:cTn id="48" presetID="10" presetClass="entr" presetSubtype="0" fill="hold" grpId="0" nodeType="withEffect">
                                      <p:stCondLst>
                                        <p:cond delay="1200"/>
                                      </p:stCondLst>
                                      <p:childTnLst>
                                        <p:set>
                                          <p:cBhvr>
                                            <p:cTn id="49" dur="1" fill="hold">
                                              <p:stCondLst>
                                                <p:cond delay="0"/>
                                              </p:stCondLst>
                                            </p:cTn>
                                            <p:tgtEl>
                                              <p:spTgt spid="41"/>
                                            </p:tgtEl>
                                            <p:attrNameLst>
                                              <p:attrName>style.visibility</p:attrName>
                                            </p:attrNameLst>
                                          </p:cBhvr>
                                          <p:to>
                                            <p:strVal val="visible"/>
                                          </p:to>
                                        </p:set>
                                        <p:animEffect transition="in" filter="fade">
                                          <p:cBhvr>
                                            <p:cTn id="50" dur="250"/>
                                            <p:tgtEl>
                                              <p:spTgt spid="41"/>
                                            </p:tgtEl>
                                          </p:cBhvr>
                                        </p:animEffect>
                                      </p:childTnLst>
                                    </p:cTn>
                                  </p:par>
                                  <p:par>
                                    <p:cTn id="51" presetID="10" presetClass="entr" presetSubtype="0" fill="hold" grpId="0" nodeType="withEffect">
                                      <p:stCondLst>
                                        <p:cond delay="1300"/>
                                      </p:stCondLst>
                                      <p:childTnLst>
                                        <p:set>
                                          <p:cBhvr>
                                            <p:cTn id="52" dur="1" fill="hold">
                                              <p:stCondLst>
                                                <p:cond delay="0"/>
                                              </p:stCondLst>
                                            </p:cTn>
                                            <p:tgtEl>
                                              <p:spTgt spid="42"/>
                                            </p:tgtEl>
                                            <p:attrNameLst>
                                              <p:attrName>style.visibility</p:attrName>
                                            </p:attrNameLst>
                                          </p:cBhvr>
                                          <p:to>
                                            <p:strVal val="visible"/>
                                          </p:to>
                                        </p:set>
                                        <p:animEffect transition="in" filter="fade">
                                          <p:cBhvr>
                                            <p:cTn id="53" dur="250"/>
                                            <p:tgtEl>
                                              <p:spTgt spid="42"/>
                                            </p:tgtEl>
                                          </p:cBhvr>
                                        </p:animEffect>
                                      </p:childTnLst>
                                    </p:cTn>
                                  </p:par>
                                  <p:par>
                                    <p:cTn id="54" presetID="10" presetClass="entr" presetSubtype="0" fill="hold" grpId="0" nodeType="withEffect">
                                      <p:stCondLst>
                                        <p:cond delay="90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250"/>
                                            <p:tgtEl>
                                              <p:spTgt spid="34"/>
                                            </p:tgtEl>
                                          </p:cBhvr>
                                        </p:animEffect>
                                      </p:childTnLst>
                                    </p:cTn>
                                  </p:par>
                                  <p:par>
                                    <p:cTn id="57" presetID="10" presetClass="entr" presetSubtype="0" fill="hold" grpId="0" nodeType="withEffect">
                                      <p:stCondLst>
                                        <p:cond delay="1000"/>
                                      </p:stCondLst>
                                      <p:childTnLst>
                                        <p:set>
                                          <p:cBhvr>
                                            <p:cTn id="58" dur="1" fill="hold">
                                              <p:stCondLst>
                                                <p:cond delay="0"/>
                                              </p:stCondLst>
                                            </p:cTn>
                                            <p:tgtEl>
                                              <p:spTgt spid="39"/>
                                            </p:tgtEl>
                                            <p:attrNameLst>
                                              <p:attrName>style.visibility</p:attrName>
                                            </p:attrNameLst>
                                          </p:cBhvr>
                                          <p:to>
                                            <p:strVal val="visible"/>
                                          </p:to>
                                        </p:set>
                                        <p:animEffect transition="in" filter="fade">
                                          <p:cBhvr>
                                            <p:cTn id="59" dur="250"/>
                                            <p:tgtEl>
                                              <p:spTgt spid="39"/>
                                            </p:tgtEl>
                                          </p:cBhvr>
                                        </p:animEffect>
                                      </p:childTnLst>
                                    </p:cTn>
                                  </p:par>
                                  <p:par>
                                    <p:cTn id="60" presetID="10" presetClass="entr" presetSubtype="0" fill="hold" grpId="0" nodeType="withEffect">
                                      <p:stCondLst>
                                        <p:cond delay="1000"/>
                                      </p:stCondLst>
                                      <p:childTnLst>
                                        <p:set>
                                          <p:cBhvr>
                                            <p:cTn id="61" dur="1" fill="hold">
                                              <p:stCondLst>
                                                <p:cond delay="0"/>
                                              </p:stCondLst>
                                            </p:cTn>
                                            <p:tgtEl>
                                              <p:spTgt spid="37"/>
                                            </p:tgtEl>
                                            <p:attrNameLst>
                                              <p:attrName>style.visibility</p:attrName>
                                            </p:attrNameLst>
                                          </p:cBhvr>
                                          <p:to>
                                            <p:strVal val="visible"/>
                                          </p:to>
                                        </p:set>
                                        <p:animEffect transition="in" filter="fade">
                                          <p:cBhvr>
                                            <p:cTn id="62" dur="250"/>
                                            <p:tgtEl>
                                              <p:spTgt spid="37"/>
                                            </p:tgtEl>
                                          </p:cBhvr>
                                        </p:animEffect>
                                      </p:childTnLst>
                                    </p:cTn>
                                  </p:par>
                                  <p:par>
                                    <p:cTn id="63" presetID="10" presetClass="entr" presetSubtype="0" fill="hold" grpId="0" nodeType="withEffect">
                                      <p:stCondLst>
                                        <p:cond delay="1100"/>
                                      </p:stCondLst>
                                      <p:childTnLst>
                                        <p:set>
                                          <p:cBhvr>
                                            <p:cTn id="64" dur="1" fill="hold">
                                              <p:stCondLst>
                                                <p:cond delay="0"/>
                                              </p:stCondLst>
                                            </p:cTn>
                                            <p:tgtEl>
                                              <p:spTgt spid="38"/>
                                            </p:tgtEl>
                                            <p:attrNameLst>
                                              <p:attrName>style.visibility</p:attrName>
                                            </p:attrNameLst>
                                          </p:cBhvr>
                                          <p:to>
                                            <p:strVal val="visible"/>
                                          </p:to>
                                        </p:set>
                                        <p:animEffect transition="in" filter="fade">
                                          <p:cBhvr>
                                            <p:cTn id="65" dur="250"/>
                                            <p:tgtEl>
                                              <p:spTgt spid="38"/>
                                            </p:tgtEl>
                                          </p:cBhvr>
                                        </p:animEffect>
                                      </p:childTnLst>
                                    </p:cTn>
                                  </p:par>
                                  <p:par>
                                    <p:cTn id="66" presetID="10" presetClass="entr" presetSubtype="0" fill="hold" grpId="0" nodeType="withEffect">
                                      <p:stCondLst>
                                        <p:cond delay="1200"/>
                                      </p:stCondLst>
                                      <p:childTnLst>
                                        <p:set>
                                          <p:cBhvr>
                                            <p:cTn id="67" dur="1" fill="hold">
                                              <p:stCondLst>
                                                <p:cond delay="0"/>
                                              </p:stCondLst>
                                            </p:cTn>
                                            <p:tgtEl>
                                              <p:spTgt spid="7"/>
                                            </p:tgtEl>
                                            <p:attrNameLst>
                                              <p:attrName>style.visibility</p:attrName>
                                            </p:attrNameLst>
                                          </p:cBhvr>
                                          <p:to>
                                            <p:strVal val="visible"/>
                                          </p:to>
                                        </p:set>
                                        <p:animEffect transition="in" filter="fade">
                                          <p:cBhvr>
                                            <p:cTn id="68"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1" grpId="0"/>
          <p:bldP spid="12" grpId="0"/>
          <p:bldP spid="13" grpId="0"/>
          <p:bldP spid="46" grpId="0" animBg="1"/>
          <p:bldP spid="44" grpId="0" animBg="1"/>
          <p:bldP spid="42" grpId="0" animBg="1"/>
          <p:bldP spid="41" grpId="0" animBg="1"/>
          <p:bldP spid="39" grpId="0" animBg="1"/>
          <p:bldP spid="38" grpId="0" animBg="1"/>
          <p:bldP spid="37" grpId="0" animBg="1"/>
          <p:bldP spid="36" grpId="0" animBg="1"/>
          <p:bldP spid="35" grpId="0" animBg="1"/>
          <p:bldP spid="34" grpId="0" animBg="1"/>
          <p:bldP spid="31" grpId="0" animBg="1"/>
          <p:bldP spid="29" grpId="0" animBg="1"/>
          <p:bldP spid="28" grpId="0" animBg="1"/>
          <p:bldP spid="26" grpId="0" animBg="1"/>
          <p:bldP spid="25" grpId="0" animBg="1"/>
          <p:bldP spid="24" grpId="0" animBg="1"/>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12000" fill="hold" grpId="0" nodeType="withEffect">
                                      <p:stCondLst>
                                        <p:cond delay="250"/>
                                      </p:stCondLst>
                                      <p:iterate type="lt">
                                        <p:tmPct val="300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1250" fill="hold"/>
                                            <p:tgtEl>
                                              <p:spTgt spid="12"/>
                                            </p:tgtEl>
                                            <p:attrNameLst>
                                              <p:attrName>ppt_x</p:attrName>
                                            </p:attrNameLst>
                                          </p:cBhvr>
                                          <p:tavLst>
                                            <p:tav tm="0">
                                              <p:val>
                                                <p:strVal val="#ppt_x"/>
                                              </p:val>
                                            </p:tav>
                                            <p:tav tm="100000">
                                              <p:val>
                                                <p:strVal val="#ppt_x"/>
                                              </p:val>
                                            </p:tav>
                                          </p:tavLst>
                                        </p:anim>
                                        <p:anim calcmode="lin" valueType="num">
                                          <p:cBhvr additive="base">
                                            <p:cTn id="8" dur="1250" fill="hold"/>
                                            <p:tgtEl>
                                              <p:spTgt spid="12"/>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125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par>
                                    <p:cTn id="12" presetID="10" presetClass="entr" presetSubtype="0" fill="hold" grpId="0" nodeType="withEffect">
                                      <p:stCondLst>
                                        <p:cond delay="225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3250"/>
                                            <p:tgtEl>
                                              <p:spTgt spid="22"/>
                                            </p:tgtEl>
                                          </p:cBhvr>
                                        </p:animEffect>
                                      </p:childTnLst>
                                    </p:cTn>
                                  </p:par>
                                  <p:par>
                                    <p:cTn id="18" presetID="10" presetClass="entr" presetSubtype="0" fill="hold" grpId="0" nodeType="withEffect">
                                      <p:stCondLst>
                                        <p:cond delay="70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250"/>
                                            <p:tgtEl>
                                              <p:spTgt spid="24"/>
                                            </p:tgtEl>
                                          </p:cBhvr>
                                        </p:animEffect>
                                      </p:childTnLst>
                                    </p:cTn>
                                  </p:par>
                                  <p:par>
                                    <p:cTn id="21" presetID="10" presetClass="entr" presetSubtype="0" fill="hold" grpId="0" nodeType="withEffect">
                                      <p:stCondLst>
                                        <p:cond delay="80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250"/>
                                            <p:tgtEl>
                                              <p:spTgt spid="26"/>
                                            </p:tgtEl>
                                          </p:cBhvr>
                                        </p:animEffect>
                                      </p:childTnLst>
                                    </p:cTn>
                                  </p:par>
                                  <p:par>
                                    <p:cTn id="24" presetID="10" presetClass="entr" presetSubtype="0" fill="hold" grpId="0" nodeType="withEffect">
                                      <p:stCondLst>
                                        <p:cond delay="90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250"/>
                                            <p:tgtEl>
                                              <p:spTgt spid="29"/>
                                            </p:tgtEl>
                                          </p:cBhvr>
                                        </p:animEffect>
                                      </p:childTnLst>
                                    </p:cTn>
                                  </p:par>
                                  <p:par>
                                    <p:cTn id="27" presetID="10" presetClass="entr" presetSubtype="0" fill="hold" grpId="0" nodeType="withEffect">
                                      <p:stCondLst>
                                        <p:cond delay="100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250"/>
                                            <p:tgtEl>
                                              <p:spTgt spid="36"/>
                                            </p:tgtEl>
                                          </p:cBhvr>
                                        </p:animEffect>
                                      </p:childTnLst>
                                    </p:cTn>
                                  </p:par>
                                  <p:par>
                                    <p:cTn id="30" presetID="10" presetClass="entr" presetSubtype="0" fill="hold" grpId="0" nodeType="withEffect">
                                      <p:stCondLst>
                                        <p:cond delay="110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250"/>
                                            <p:tgtEl>
                                              <p:spTgt spid="44"/>
                                            </p:tgtEl>
                                          </p:cBhvr>
                                        </p:animEffect>
                                      </p:childTnLst>
                                    </p:cTn>
                                  </p:par>
                                  <p:par>
                                    <p:cTn id="33" presetID="10" presetClass="entr" presetSubtype="0" fill="hold" grpId="0" nodeType="withEffect">
                                      <p:stCondLst>
                                        <p:cond delay="120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250"/>
                                            <p:tgtEl>
                                              <p:spTgt spid="46"/>
                                            </p:tgtEl>
                                          </p:cBhvr>
                                        </p:animEffect>
                                      </p:childTnLst>
                                    </p:cTn>
                                  </p:par>
                                  <p:par>
                                    <p:cTn id="36" presetID="10" presetClass="entr" presetSubtype="0" fill="hold" grpId="0" nodeType="withEffect">
                                      <p:stCondLst>
                                        <p:cond delay="80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250"/>
                                            <p:tgtEl>
                                              <p:spTgt spid="25"/>
                                            </p:tgtEl>
                                          </p:cBhvr>
                                        </p:animEffect>
                                      </p:childTnLst>
                                    </p:cTn>
                                  </p:par>
                                  <p:par>
                                    <p:cTn id="39" presetID="10" presetClass="entr" presetSubtype="0" fill="hold" grpId="0" nodeType="withEffect">
                                      <p:stCondLst>
                                        <p:cond delay="90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250"/>
                                            <p:tgtEl>
                                              <p:spTgt spid="28"/>
                                            </p:tgtEl>
                                          </p:cBhvr>
                                        </p:animEffect>
                                      </p:childTnLst>
                                    </p:cTn>
                                  </p:par>
                                  <p:par>
                                    <p:cTn id="42" presetID="10" presetClass="entr" presetSubtype="0" fill="hold" grpId="0" nodeType="withEffect">
                                      <p:stCondLst>
                                        <p:cond delay="100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250"/>
                                            <p:tgtEl>
                                              <p:spTgt spid="31"/>
                                            </p:tgtEl>
                                          </p:cBhvr>
                                        </p:animEffect>
                                      </p:childTnLst>
                                    </p:cTn>
                                  </p:par>
                                  <p:par>
                                    <p:cTn id="45" presetID="10" presetClass="entr" presetSubtype="0" fill="hold" grpId="0" nodeType="withEffect">
                                      <p:stCondLst>
                                        <p:cond delay="110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250"/>
                                            <p:tgtEl>
                                              <p:spTgt spid="35"/>
                                            </p:tgtEl>
                                          </p:cBhvr>
                                        </p:animEffect>
                                      </p:childTnLst>
                                    </p:cTn>
                                  </p:par>
                                  <p:par>
                                    <p:cTn id="48" presetID="10" presetClass="entr" presetSubtype="0" fill="hold" grpId="0" nodeType="withEffect">
                                      <p:stCondLst>
                                        <p:cond delay="1200"/>
                                      </p:stCondLst>
                                      <p:childTnLst>
                                        <p:set>
                                          <p:cBhvr>
                                            <p:cTn id="49" dur="1" fill="hold">
                                              <p:stCondLst>
                                                <p:cond delay="0"/>
                                              </p:stCondLst>
                                            </p:cTn>
                                            <p:tgtEl>
                                              <p:spTgt spid="41"/>
                                            </p:tgtEl>
                                            <p:attrNameLst>
                                              <p:attrName>style.visibility</p:attrName>
                                            </p:attrNameLst>
                                          </p:cBhvr>
                                          <p:to>
                                            <p:strVal val="visible"/>
                                          </p:to>
                                        </p:set>
                                        <p:animEffect transition="in" filter="fade">
                                          <p:cBhvr>
                                            <p:cTn id="50" dur="250"/>
                                            <p:tgtEl>
                                              <p:spTgt spid="41"/>
                                            </p:tgtEl>
                                          </p:cBhvr>
                                        </p:animEffect>
                                      </p:childTnLst>
                                    </p:cTn>
                                  </p:par>
                                  <p:par>
                                    <p:cTn id="51" presetID="10" presetClass="entr" presetSubtype="0" fill="hold" grpId="0" nodeType="withEffect">
                                      <p:stCondLst>
                                        <p:cond delay="1300"/>
                                      </p:stCondLst>
                                      <p:childTnLst>
                                        <p:set>
                                          <p:cBhvr>
                                            <p:cTn id="52" dur="1" fill="hold">
                                              <p:stCondLst>
                                                <p:cond delay="0"/>
                                              </p:stCondLst>
                                            </p:cTn>
                                            <p:tgtEl>
                                              <p:spTgt spid="42"/>
                                            </p:tgtEl>
                                            <p:attrNameLst>
                                              <p:attrName>style.visibility</p:attrName>
                                            </p:attrNameLst>
                                          </p:cBhvr>
                                          <p:to>
                                            <p:strVal val="visible"/>
                                          </p:to>
                                        </p:set>
                                        <p:animEffect transition="in" filter="fade">
                                          <p:cBhvr>
                                            <p:cTn id="53" dur="250"/>
                                            <p:tgtEl>
                                              <p:spTgt spid="42"/>
                                            </p:tgtEl>
                                          </p:cBhvr>
                                        </p:animEffect>
                                      </p:childTnLst>
                                    </p:cTn>
                                  </p:par>
                                  <p:par>
                                    <p:cTn id="54" presetID="10" presetClass="entr" presetSubtype="0" fill="hold" grpId="0" nodeType="withEffect">
                                      <p:stCondLst>
                                        <p:cond delay="90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250"/>
                                            <p:tgtEl>
                                              <p:spTgt spid="34"/>
                                            </p:tgtEl>
                                          </p:cBhvr>
                                        </p:animEffect>
                                      </p:childTnLst>
                                    </p:cTn>
                                  </p:par>
                                  <p:par>
                                    <p:cTn id="57" presetID="10" presetClass="entr" presetSubtype="0" fill="hold" grpId="0" nodeType="withEffect">
                                      <p:stCondLst>
                                        <p:cond delay="1000"/>
                                      </p:stCondLst>
                                      <p:childTnLst>
                                        <p:set>
                                          <p:cBhvr>
                                            <p:cTn id="58" dur="1" fill="hold">
                                              <p:stCondLst>
                                                <p:cond delay="0"/>
                                              </p:stCondLst>
                                            </p:cTn>
                                            <p:tgtEl>
                                              <p:spTgt spid="39"/>
                                            </p:tgtEl>
                                            <p:attrNameLst>
                                              <p:attrName>style.visibility</p:attrName>
                                            </p:attrNameLst>
                                          </p:cBhvr>
                                          <p:to>
                                            <p:strVal val="visible"/>
                                          </p:to>
                                        </p:set>
                                        <p:animEffect transition="in" filter="fade">
                                          <p:cBhvr>
                                            <p:cTn id="59" dur="250"/>
                                            <p:tgtEl>
                                              <p:spTgt spid="39"/>
                                            </p:tgtEl>
                                          </p:cBhvr>
                                        </p:animEffect>
                                      </p:childTnLst>
                                    </p:cTn>
                                  </p:par>
                                  <p:par>
                                    <p:cTn id="60" presetID="10" presetClass="entr" presetSubtype="0" fill="hold" grpId="0" nodeType="withEffect">
                                      <p:stCondLst>
                                        <p:cond delay="1000"/>
                                      </p:stCondLst>
                                      <p:childTnLst>
                                        <p:set>
                                          <p:cBhvr>
                                            <p:cTn id="61" dur="1" fill="hold">
                                              <p:stCondLst>
                                                <p:cond delay="0"/>
                                              </p:stCondLst>
                                            </p:cTn>
                                            <p:tgtEl>
                                              <p:spTgt spid="37"/>
                                            </p:tgtEl>
                                            <p:attrNameLst>
                                              <p:attrName>style.visibility</p:attrName>
                                            </p:attrNameLst>
                                          </p:cBhvr>
                                          <p:to>
                                            <p:strVal val="visible"/>
                                          </p:to>
                                        </p:set>
                                        <p:animEffect transition="in" filter="fade">
                                          <p:cBhvr>
                                            <p:cTn id="62" dur="250"/>
                                            <p:tgtEl>
                                              <p:spTgt spid="37"/>
                                            </p:tgtEl>
                                          </p:cBhvr>
                                        </p:animEffect>
                                      </p:childTnLst>
                                    </p:cTn>
                                  </p:par>
                                  <p:par>
                                    <p:cTn id="63" presetID="10" presetClass="entr" presetSubtype="0" fill="hold" grpId="0" nodeType="withEffect">
                                      <p:stCondLst>
                                        <p:cond delay="1100"/>
                                      </p:stCondLst>
                                      <p:childTnLst>
                                        <p:set>
                                          <p:cBhvr>
                                            <p:cTn id="64" dur="1" fill="hold">
                                              <p:stCondLst>
                                                <p:cond delay="0"/>
                                              </p:stCondLst>
                                            </p:cTn>
                                            <p:tgtEl>
                                              <p:spTgt spid="38"/>
                                            </p:tgtEl>
                                            <p:attrNameLst>
                                              <p:attrName>style.visibility</p:attrName>
                                            </p:attrNameLst>
                                          </p:cBhvr>
                                          <p:to>
                                            <p:strVal val="visible"/>
                                          </p:to>
                                        </p:set>
                                        <p:animEffect transition="in" filter="fade">
                                          <p:cBhvr>
                                            <p:cTn id="65" dur="250"/>
                                            <p:tgtEl>
                                              <p:spTgt spid="38"/>
                                            </p:tgtEl>
                                          </p:cBhvr>
                                        </p:animEffect>
                                      </p:childTnLst>
                                    </p:cTn>
                                  </p:par>
                                  <p:par>
                                    <p:cTn id="66" presetID="10" presetClass="entr" presetSubtype="0" fill="hold" grpId="0" nodeType="withEffect">
                                      <p:stCondLst>
                                        <p:cond delay="1200"/>
                                      </p:stCondLst>
                                      <p:childTnLst>
                                        <p:set>
                                          <p:cBhvr>
                                            <p:cTn id="67" dur="1" fill="hold">
                                              <p:stCondLst>
                                                <p:cond delay="0"/>
                                              </p:stCondLst>
                                            </p:cTn>
                                            <p:tgtEl>
                                              <p:spTgt spid="7"/>
                                            </p:tgtEl>
                                            <p:attrNameLst>
                                              <p:attrName>style.visibility</p:attrName>
                                            </p:attrNameLst>
                                          </p:cBhvr>
                                          <p:to>
                                            <p:strVal val="visible"/>
                                          </p:to>
                                        </p:set>
                                        <p:animEffect transition="in" filter="fade">
                                          <p:cBhvr>
                                            <p:cTn id="68"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1" grpId="0"/>
          <p:bldP spid="12" grpId="0"/>
          <p:bldP spid="13" grpId="0"/>
          <p:bldP spid="46" grpId="0" animBg="1"/>
          <p:bldP spid="44" grpId="0" animBg="1"/>
          <p:bldP spid="42" grpId="0" animBg="1"/>
          <p:bldP spid="41" grpId="0" animBg="1"/>
          <p:bldP spid="39" grpId="0" animBg="1"/>
          <p:bldP spid="38" grpId="0" animBg="1"/>
          <p:bldP spid="37" grpId="0" animBg="1"/>
          <p:bldP spid="36" grpId="0" animBg="1"/>
          <p:bldP spid="35" grpId="0" animBg="1"/>
          <p:bldP spid="34" grpId="0" animBg="1"/>
          <p:bldP spid="31" grpId="0" animBg="1"/>
          <p:bldP spid="29" grpId="0" animBg="1"/>
          <p:bldP spid="28" grpId="0" animBg="1"/>
          <p:bldP spid="26" grpId="0" animBg="1"/>
          <p:bldP spid="25" grpId="0" animBg="1"/>
          <p:bldP spid="24" grpId="0" animBg="1"/>
          <p:bldP spid="7" grpId="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B0D7E-2EB0-2E01-7948-621A5398B966}"/>
            </a:ext>
          </a:extLst>
        </p:cNvPr>
        <p:cNvGrpSpPr/>
        <p:nvPr/>
      </p:nvGrpSpPr>
      <p:grpSpPr>
        <a:xfrm>
          <a:off x="0" y="0"/>
          <a:ext cx="0" cy="0"/>
          <a:chOff x="0" y="0"/>
          <a:chExt cx="0" cy="0"/>
        </a:xfrm>
      </p:grpSpPr>
      <p:sp>
        <p:nvSpPr>
          <p:cNvPr id="5" name="Marcador de posición de imagen 4">
            <a:extLst>
              <a:ext uri="{FF2B5EF4-FFF2-40B4-BE49-F238E27FC236}">
                <a16:creationId xmlns:a16="http://schemas.microsoft.com/office/drawing/2014/main" id="{02D59BC9-8999-CF61-EA37-8F077B342384}"/>
              </a:ext>
            </a:extLst>
          </p:cNvPr>
          <p:cNvSpPr>
            <a:spLocks noGrp="1"/>
          </p:cNvSpPr>
          <p:nvPr>
            <p:ph type="pic" sz="quarter" idx="10"/>
          </p:nvPr>
        </p:nvSpPr>
        <p:spPr/>
        <p:txBody>
          <a:bodyPr/>
          <a:lstStyle/>
          <a:p>
            <a:endParaRPr lang="es-CL"/>
          </a:p>
        </p:txBody>
      </p:sp>
      <p:pic>
        <p:nvPicPr>
          <p:cNvPr id="2" name="Imagen 1">
            <a:extLst>
              <a:ext uri="{FF2B5EF4-FFF2-40B4-BE49-F238E27FC236}">
                <a16:creationId xmlns:a16="http://schemas.microsoft.com/office/drawing/2014/main" id="{D346282B-FB15-CE85-E234-440A99274462}"/>
              </a:ext>
            </a:extLst>
          </p:cNvPr>
          <p:cNvPicPr>
            <a:picLocks noChangeAspect="1"/>
          </p:cNvPicPr>
          <p:nvPr/>
        </p:nvPicPr>
        <p:blipFill>
          <a:blip r:embed="rId3">
            <a:alphaModFix amt="20000"/>
          </a:blip>
          <a:stretch>
            <a:fillRect/>
          </a:stretch>
        </p:blipFill>
        <p:spPr>
          <a:xfrm>
            <a:off x="13735405" y="5523175"/>
            <a:ext cx="4487277" cy="4765413"/>
          </a:xfrm>
          <a:prstGeom prst="rect">
            <a:avLst/>
          </a:prstGeom>
        </p:spPr>
      </p:pic>
      <p:sp>
        <p:nvSpPr>
          <p:cNvPr id="11" name="AutoShape 3">
            <a:extLst>
              <a:ext uri="{FF2B5EF4-FFF2-40B4-BE49-F238E27FC236}">
                <a16:creationId xmlns:a16="http://schemas.microsoft.com/office/drawing/2014/main" id="{D9D31DC8-E28C-BECC-DBBA-A3D29E112A41}"/>
              </a:ext>
            </a:extLst>
          </p:cNvPr>
          <p:cNvSpPr>
            <a:spLocks noChangeAspect="1" noChangeArrowheads="1" noTextEdit="1"/>
          </p:cNvSpPr>
          <p:nvPr/>
        </p:nvSpPr>
        <p:spPr bwMode="auto">
          <a:xfrm>
            <a:off x="13213274" y="2489200"/>
            <a:ext cx="51927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TextBox 11">
            <a:extLst>
              <a:ext uri="{FF2B5EF4-FFF2-40B4-BE49-F238E27FC236}">
                <a16:creationId xmlns:a16="http://schemas.microsoft.com/office/drawing/2014/main" id="{1CD8A7D9-5B6C-7B88-FD27-22B4F7E02935}"/>
              </a:ext>
            </a:extLst>
          </p:cNvPr>
          <p:cNvSpPr txBox="1"/>
          <p:nvPr/>
        </p:nvSpPr>
        <p:spPr>
          <a:xfrm>
            <a:off x="674914" y="936489"/>
            <a:ext cx="10921787" cy="1446550"/>
          </a:xfrm>
          <a:prstGeom prst="rect">
            <a:avLst/>
          </a:prstGeom>
          <a:noFill/>
        </p:spPr>
        <p:txBody>
          <a:bodyPr wrap="square" rtlCol="0">
            <a:spAutoFit/>
          </a:bodyPr>
          <a:lstStyle/>
          <a:p>
            <a:r>
              <a:rPr lang="es-ES" sz="44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Uso de Plataformas Tecnológicas de Apoyo en Project Management</a:t>
            </a:r>
            <a:endParaRPr lang="ru-RU" sz="4400" dirty="0">
              <a:solidFill>
                <a:schemeClr val="bg1"/>
              </a:solidFill>
              <a:latin typeface="Roboto Black" panose="02000000000000000000" pitchFamily="2" charset="0"/>
              <a:ea typeface="Roboto Black" panose="02000000000000000000" pitchFamily="2" charset="0"/>
              <a:cs typeface="Open Sans Light" panose="020B0306030504020204" pitchFamily="34" charset="0"/>
            </a:endParaRPr>
          </a:p>
        </p:txBody>
      </p:sp>
      <p:pic>
        <p:nvPicPr>
          <p:cNvPr id="34" name="Imagen 33" descr="Logotipo&#10;&#10;El contenido generado por IA puede ser incorrecto.">
            <a:extLst>
              <a:ext uri="{FF2B5EF4-FFF2-40B4-BE49-F238E27FC236}">
                <a16:creationId xmlns:a16="http://schemas.microsoft.com/office/drawing/2014/main" id="{01340905-98B9-9659-8F03-F9A17F9BDB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36301" y="132843"/>
            <a:ext cx="1911613" cy="1338129"/>
          </a:xfrm>
          <a:prstGeom prst="rect">
            <a:avLst/>
          </a:prstGeom>
        </p:spPr>
      </p:pic>
      <p:pic>
        <p:nvPicPr>
          <p:cNvPr id="6" name="Imagen 5">
            <a:extLst>
              <a:ext uri="{FF2B5EF4-FFF2-40B4-BE49-F238E27FC236}">
                <a16:creationId xmlns:a16="http://schemas.microsoft.com/office/drawing/2014/main" id="{7EBE2439-E502-8AE9-052E-6CD28C5205F4}"/>
              </a:ext>
            </a:extLst>
          </p:cNvPr>
          <p:cNvPicPr>
            <a:picLocks noChangeAspect="1"/>
          </p:cNvPicPr>
          <p:nvPr/>
        </p:nvPicPr>
        <p:blipFill>
          <a:blip r:embed="rId5"/>
          <a:stretch>
            <a:fillRect/>
          </a:stretch>
        </p:blipFill>
        <p:spPr>
          <a:xfrm>
            <a:off x="12247321" y="2268204"/>
            <a:ext cx="2480997" cy="2480997"/>
          </a:xfrm>
          <a:prstGeom prst="rect">
            <a:avLst/>
          </a:prstGeom>
        </p:spPr>
      </p:pic>
      <p:pic>
        <p:nvPicPr>
          <p:cNvPr id="9" name="Imagen 8">
            <a:extLst>
              <a:ext uri="{FF2B5EF4-FFF2-40B4-BE49-F238E27FC236}">
                <a16:creationId xmlns:a16="http://schemas.microsoft.com/office/drawing/2014/main" id="{2F8E714E-05CF-8FD8-9376-9F99953006B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2428674" y="5316781"/>
            <a:ext cx="3998678" cy="1332893"/>
          </a:xfrm>
          <a:prstGeom prst="rect">
            <a:avLst/>
          </a:prstGeom>
        </p:spPr>
      </p:pic>
      <p:pic>
        <p:nvPicPr>
          <p:cNvPr id="10" name="Imagen 9" descr="Texto&#10;&#10;Descripción generada automáticamente">
            <a:extLst>
              <a:ext uri="{FF2B5EF4-FFF2-40B4-BE49-F238E27FC236}">
                <a16:creationId xmlns:a16="http://schemas.microsoft.com/office/drawing/2014/main" id="{0B333665-564E-991F-95A1-C434157F33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34063" y="5629138"/>
            <a:ext cx="4115624" cy="1659144"/>
          </a:xfrm>
          <a:prstGeom prst="rect">
            <a:avLst/>
          </a:prstGeom>
        </p:spPr>
      </p:pic>
      <p:pic>
        <p:nvPicPr>
          <p:cNvPr id="14" name="Imagen 13" descr="Logotipo&#10;&#10;El contenido generado por IA puede ser incorrecto.">
            <a:extLst>
              <a:ext uri="{FF2B5EF4-FFF2-40B4-BE49-F238E27FC236}">
                <a16:creationId xmlns:a16="http://schemas.microsoft.com/office/drawing/2014/main" id="{51229167-EBD7-1D87-E5C8-393DB83243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4145" y="7734441"/>
            <a:ext cx="3115110" cy="1157450"/>
          </a:xfrm>
          <a:prstGeom prst="rect">
            <a:avLst/>
          </a:prstGeom>
        </p:spPr>
      </p:pic>
      <p:pic>
        <p:nvPicPr>
          <p:cNvPr id="15" name="Imagen 14">
            <a:extLst>
              <a:ext uri="{FF2B5EF4-FFF2-40B4-BE49-F238E27FC236}">
                <a16:creationId xmlns:a16="http://schemas.microsoft.com/office/drawing/2014/main" id="{13059A93-53C5-2DE0-33E7-211A807CDC0A}"/>
              </a:ext>
            </a:extLst>
          </p:cNvPr>
          <p:cNvPicPr>
            <a:picLocks noChangeAspect="1"/>
          </p:cNvPicPr>
          <p:nvPr/>
        </p:nvPicPr>
        <p:blipFill>
          <a:blip r:embed="rId9"/>
          <a:stretch>
            <a:fillRect/>
          </a:stretch>
        </p:blipFill>
        <p:spPr>
          <a:xfrm>
            <a:off x="3859987" y="7079736"/>
            <a:ext cx="2777883" cy="1032488"/>
          </a:xfrm>
          <a:prstGeom prst="rect">
            <a:avLst/>
          </a:prstGeom>
        </p:spPr>
      </p:pic>
      <p:pic>
        <p:nvPicPr>
          <p:cNvPr id="16" name="Imagen 15">
            <a:extLst>
              <a:ext uri="{FF2B5EF4-FFF2-40B4-BE49-F238E27FC236}">
                <a16:creationId xmlns:a16="http://schemas.microsoft.com/office/drawing/2014/main" id="{91A400D4-7947-FDDF-4A3D-1783B12FD8AE}"/>
              </a:ext>
            </a:extLst>
          </p:cNvPr>
          <p:cNvPicPr>
            <a:picLocks noChangeAspect="1"/>
          </p:cNvPicPr>
          <p:nvPr/>
        </p:nvPicPr>
        <p:blipFill>
          <a:blip r:embed="rId10"/>
          <a:stretch>
            <a:fillRect/>
          </a:stretch>
        </p:blipFill>
        <p:spPr>
          <a:xfrm>
            <a:off x="362345" y="6067032"/>
            <a:ext cx="3198709" cy="783357"/>
          </a:xfrm>
          <a:prstGeom prst="rect">
            <a:avLst/>
          </a:prstGeom>
        </p:spPr>
      </p:pic>
      <p:sp>
        <p:nvSpPr>
          <p:cNvPr id="17" name="TextBox 15">
            <a:extLst>
              <a:ext uri="{FF2B5EF4-FFF2-40B4-BE49-F238E27FC236}">
                <a16:creationId xmlns:a16="http://schemas.microsoft.com/office/drawing/2014/main" id="{511E2E55-7D39-A5AC-E32D-4A69611A6E79}"/>
              </a:ext>
            </a:extLst>
          </p:cNvPr>
          <p:cNvSpPr txBox="1"/>
          <p:nvPr/>
        </p:nvSpPr>
        <p:spPr>
          <a:xfrm>
            <a:off x="5662033" y="2765255"/>
            <a:ext cx="6766641" cy="1691873"/>
          </a:xfrm>
          <a:prstGeom prst="rect">
            <a:avLst/>
          </a:prstGeom>
          <a:noFill/>
        </p:spPr>
        <p:txBody>
          <a:bodyPr wrap="square" rtlCol="0">
            <a:spAutoFit/>
          </a:bodyPr>
          <a:lstStyle/>
          <a:p>
            <a:pPr defTabSz="360000">
              <a:lnSpc>
                <a:spcPct val="150000"/>
              </a:lnSpc>
            </a:pPr>
            <a:r>
              <a:rPr lang="es-ES" sz="2400" b="1" dirty="0">
                <a:solidFill>
                  <a:schemeClr val="bg1"/>
                </a:solidFill>
                <a:latin typeface="Montserrat" panose="00000500000000000000" pitchFamily="2" charset="0"/>
                <a:ea typeface="Roboto Light" panose="02000000000000000000" pitchFamily="2" charset="0"/>
                <a:cs typeface="Open Sans Light" panose="020B0306030504020204" pitchFamily="34" charset="0"/>
              </a:rPr>
              <a:t>Creados en Chile</a:t>
            </a:r>
          </a:p>
          <a:p>
            <a:pPr defTabSz="360000">
              <a:lnSpc>
                <a:spcPct val="150000"/>
              </a:lnSpc>
            </a:pPr>
            <a:r>
              <a:rPr lang="es-ES" sz="2400" b="1" dirty="0">
                <a:solidFill>
                  <a:schemeClr val="bg1"/>
                </a:solidFill>
                <a:latin typeface="Montserrat" panose="00000500000000000000" pitchFamily="2" charset="0"/>
                <a:ea typeface="Roboto Light" panose="02000000000000000000" pitchFamily="2" charset="0"/>
                <a:cs typeface="Open Sans Light" panose="020B0306030504020204" pitchFamily="34" charset="0"/>
              </a:rPr>
              <a:t>Usando mejores practicas</a:t>
            </a:r>
          </a:p>
          <a:p>
            <a:pPr defTabSz="360000">
              <a:lnSpc>
                <a:spcPct val="150000"/>
              </a:lnSpc>
            </a:pPr>
            <a:r>
              <a:rPr lang="es-ES" sz="2400" b="1" dirty="0">
                <a:solidFill>
                  <a:schemeClr val="bg1"/>
                </a:solidFill>
                <a:latin typeface="Montserrat" panose="00000500000000000000" pitchFamily="2" charset="0"/>
                <a:ea typeface="Roboto Light" panose="02000000000000000000" pitchFamily="2" charset="0"/>
                <a:cs typeface="Open Sans Light" panose="020B0306030504020204" pitchFamily="34" charset="0"/>
              </a:rPr>
              <a:t>Desarrollos con consultores expertos</a:t>
            </a:r>
          </a:p>
        </p:txBody>
      </p:sp>
      <p:sp>
        <p:nvSpPr>
          <p:cNvPr id="20" name="TextBox 15">
            <a:extLst>
              <a:ext uri="{FF2B5EF4-FFF2-40B4-BE49-F238E27FC236}">
                <a16:creationId xmlns:a16="http://schemas.microsoft.com/office/drawing/2014/main" id="{404D4173-195B-00C0-A832-5B2FDA45B853}"/>
              </a:ext>
            </a:extLst>
          </p:cNvPr>
          <p:cNvSpPr txBox="1"/>
          <p:nvPr/>
        </p:nvSpPr>
        <p:spPr>
          <a:xfrm>
            <a:off x="4836747" y="8686276"/>
            <a:ext cx="8376527" cy="665823"/>
          </a:xfrm>
          <a:prstGeom prst="rect">
            <a:avLst/>
          </a:prstGeom>
          <a:noFill/>
        </p:spPr>
        <p:txBody>
          <a:bodyPr wrap="square" rtlCol="0">
            <a:spAutoFit/>
          </a:bodyPr>
          <a:lstStyle/>
          <a:p>
            <a:pPr defTabSz="360000">
              <a:lnSpc>
                <a:spcPct val="150000"/>
              </a:lnSpc>
            </a:pPr>
            <a:r>
              <a:rPr lang="es-ES" sz="2800" b="1" dirty="0">
                <a:solidFill>
                  <a:schemeClr val="bg1"/>
                </a:solidFill>
                <a:latin typeface="Montserrat" panose="00000500000000000000" pitchFamily="2" charset="0"/>
                <a:ea typeface="Roboto Light" panose="02000000000000000000" pitchFamily="2" charset="0"/>
                <a:cs typeface="Open Sans Light" panose="020B0306030504020204" pitchFamily="34" charset="0"/>
              </a:rPr>
              <a:t>Alianzas con plataformas de primera clase</a:t>
            </a:r>
          </a:p>
        </p:txBody>
      </p:sp>
      <p:sp>
        <p:nvSpPr>
          <p:cNvPr id="21" name="TextBox 15">
            <a:extLst>
              <a:ext uri="{FF2B5EF4-FFF2-40B4-BE49-F238E27FC236}">
                <a16:creationId xmlns:a16="http://schemas.microsoft.com/office/drawing/2014/main" id="{B972FFE8-F1DC-C3D2-1CE5-464984DA5CC9}"/>
              </a:ext>
            </a:extLst>
          </p:cNvPr>
          <p:cNvSpPr txBox="1"/>
          <p:nvPr/>
        </p:nvSpPr>
        <p:spPr>
          <a:xfrm>
            <a:off x="14862298" y="3346186"/>
            <a:ext cx="3055588" cy="1015663"/>
          </a:xfrm>
          <a:prstGeom prst="rect">
            <a:avLst/>
          </a:prstGeom>
          <a:noFill/>
        </p:spPr>
        <p:txBody>
          <a:bodyPr wrap="square" rtlCol="0">
            <a:spAutoFit/>
          </a:bodyPr>
          <a:lstStyle/>
          <a:p>
            <a:pPr defTabSz="360000"/>
            <a:r>
              <a:rPr lang="es-ES" sz="2000" dirty="0">
                <a:solidFill>
                  <a:schemeClr val="bg1"/>
                </a:solidFill>
                <a:latin typeface="Montserrat" panose="00000500000000000000" pitchFamily="2" charset="0"/>
                <a:ea typeface="Roboto Light" panose="02000000000000000000" pitchFamily="2" charset="0"/>
                <a:cs typeface="Open Sans Light" panose="020B0306030504020204" pitchFamily="34" charset="0"/>
              </a:rPr>
              <a:t>Cuantificación de Riesgos y Contingencia</a:t>
            </a:r>
          </a:p>
        </p:txBody>
      </p:sp>
      <p:sp>
        <p:nvSpPr>
          <p:cNvPr id="22" name="TextBox 15">
            <a:extLst>
              <a:ext uri="{FF2B5EF4-FFF2-40B4-BE49-F238E27FC236}">
                <a16:creationId xmlns:a16="http://schemas.microsoft.com/office/drawing/2014/main" id="{644CDDCB-4DD1-8D9F-7615-DE2065B5C26C}"/>
              </a:ext>
            </a:extLst>
          </p:cNvPr>
          <p:cNvSpPr txBox="1"/>
          <p:nvPr/>
        </p:nvSpPr>
        <p:spPr>
          <a:xfrm>
            <a:off x="10240268" y="7151007"/>
            <a:ext cx="2973006" cy="400110"/>
          </a:xfrm>
          <a:prstGeom prst="rect">
            <a:avLst/>
          </a:prstGeom>
          <a:noFill/>
        </p:spPr>
        <p:txBody>
          <a:bodyPr wrap="square" rtlCol="0">
            <a:spAutoFit/>
          </a:bodyPr>
          <a:lstStyle/>
          <a:p>
            <a:pPr defTabSz="360000"/>
            <a:r>
              <a:rPr lang="es-ES" sz="2000" dirty="0">
                <a:solidFill>
                  <a:schemeClr val="bg1"/>
                </a:solidFill>
                <a:latin typeface="Montserrat" panose="00000500000000000000" pitchFamily="2" charset="0"/>
                <a:ea typeface="Roboto Light" panose="02000000000000000000" pitchFamily="2" charset="0"/>
                <a:cs typeface="Open Sans Light" panose="020B0306030504020204" pitchFamily="34" charset="0"/>
              </a:rPr>
              <a:t>Permisos</a:t>
            </a:r>
          </a:p>
        </p:txBody>
      </p:sp>
      <p:sp>
        <p:nvSpPr>
          <p:cNvPr id="24" name="TextBox 15">
            <a:extLst>
              <a:ext uri="{FF2B5EF4-FFF2-40B4-BE49-F238E27FC236}">
                <a16:creationId xmlns:a16="http://schemas.microsoft.com/office/drawing/2014/main" id="{D17B4E5F-E194-E73D-EDB9-C1F50E5CBBF8}"/>
              </a:ext>
            </a:extLst>
          </p:cNvPr>
          <p:cNvSpPr txBox="1"/>
          <p:nvPr/>
        </p:nvSpPr>
        <p:spPr>
          <a:xfrm>
            <a:off x="13162256" y="6576955"/>
            <a:ext cx="3998677" cy="400110"/>
          </a:xfrm>
          <a:prstGeom prst="rect">
            <a:avLst/>
          </a:prstGeom>
          <a:noFill/>
        </p:spPr>
        <p:txBody>
          <a:bodyPr wrap="square" rtlCol="0">
            <a:spAutoFit/>
          </a:bodyPr>
          <a:lstStyle/>
          <a:p>
            <a:pPr defTabSz="360000"/>
            <a:r>
              <a:rPr lang="es-ES" sz="2000" dirty="0">
                <a:solidFill>
                  <a:schemeClr val="bg1"/>
                </a:solidFill>
                <a:latin typeface="Montserrat" panose="00000500000000000000" pitchFamily="2" charset="0"/>
                <a:ea typeface="Roboto Light" panose="02000000000000000000" pitchFamily="2" charset="0"/>
                <a:cs typeface="Open Sans Light" panose="020B0306030504020204" pitchFamily="34" charset="0"/>
              </a:rPr>
              <a:t>Control de Proyectos</a:t>
            </a:r>
          </a:p>
        </p:txBody>
      </p:sp>
      <p:pic>
        <p:nvPicPr>
          <p:cNvPr id="3" name="Imagen 2">
            <a:extLst>
              <a:ext uri="{FF2B5EF4-FFF2-40B4-BE49-F238E27FC236}">
                <a16:creationId xmlns:a16="http://schemas.microsoft.com/office/drawing/2014/main" id="{94434B6C-7D65-B153-670D-7D59AD54B848}"/>
              </a:ext>
            </a:extLst>
          </p:cNvPr>
          <p:cNvPicPr>
            <a:picLocks noChangeAspect="1"/>
          </p:cNvPicPr>
          <p:nvPr/>
        </p:nvPicPr>
        <p:blipFill>
          <a:blip r:embed="rId11"/>
          <a:stretch>
            <a:fillRect/>
          </a:stretch>
        </p:blipFill>
        <p:spPr>
          <a:xfrm>
            <a:off x="12982874" y="8732658"/>
            <a:ext cx="5345720" cy="1447799"/>
          </a:xfrm>
          <a:prstGeom prst="rect">
            <a:avLst/>
          </a:prstGeom>
        </p:spPr>
      </p:pic>
    </p:spTree>
    <p:extLst>
      <p:ext uri="{BB962C8B-B14F-4D97-AF65-F5344CB8AC3E}">
        <p14:creationId xmlns:p14="http://schemas.microsoft.com/office/powerpoint/2010/main" val="7546189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20" grpId="0"/>
      <p:bldP spid="21" grpId="0"/>
      <p:bldP spid="22"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олилиния 17"/>
          <p:cNvSpPr/>
          <p:nvPr/>
        </p:nvSpPr>
        <p:spPr>
          <a:xfrm>
            <a:off x="-11250" y="1446193"/>
            <a:ext cx="16814188" cy="7850188"/>
          </a:xfrm>
          <a:custGeom>
            <a:avLst/>
            <a:gdLst>
              <a:gd name="connsiteX0" fmla="*/ 0 w 16814188"/>
              <a:gd name="connsiteY0" fmla="*/ 0 h 7850188"/>
              <a:gd name="connsiteX1" fmla="*/ 12889095 w 16814188"/>
              <a:gd name="connsiteY1" fmla="*/ 0 h 7850188"/>
              <a:gd name="connsiteX2" fmla="*/ 16814188 w 16814188"/>
              <a:gd name="connsiteY2" fmla="*/ 3925095 h 7850188"/>
              <a:gd name="connsiteX3" fmla="*/ 12889095 w 16814188"/>
              <a:gd name="connsiteY3" fmla="*/ 7850188 h 7850188"/>
              <a:gd name="connsiteX4" fmla="*/ 0 w 16814188"/>
              <a:gd name="connsiteY4" fmla="*/ 7850188 h 7850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14188" h="7850188">
                <a:moveTo>
                  <a:pt x="0" y="0"/>
                </a:moveTo>
                <a:lnTo>
                  <a:pt x="12889095" y="0"/>
                </a:lnTo>
                <a:cubicBezTo>
                  <a:pt x="15056863" y="0"/>
                  <a:pt x="16814188" y="1757324"/>
                  <a:pt x="16814188" y="3925095"/>
                </a:cubicBezTo>
                <a:cubicBezTo>
                  <a:pt x="16814188" y="6092864"/>
                  <a:pt x="15056863" y="7850188"/>
                  <a:pt x="12889095" y="7850188"/>
                </a:cubicBezTo>
                <a:lnTo>
                  <a:pt x="0" y="7850188"/>
                </a:lnTo>
                <a:close/>
              </a:path>
            </a:pathLst>
          </a:custGeom>
          <a:solidFill>
            <a:srgbClr val="FF9D54">
              <a:alpha val="2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posición de imagen 4" descr="Imagen que contiene exterior, hombre, montar a caballo, espejo&#10;&#10;El contenido generado por IA puede ser incorrecto.">
            <a:extLst>
              <a:ext uri="{FF2B5EF4-FFF2-40B4-BE49-F238E27FC236}">
                <a16:creationId xmlns:a16="http://schemas.microsoft.com/office/drawing/2014/main" id="{F3DA2416-09DC-11BC-C4D8-CC2A78C401EF}"/>
              </a:ext>
            </a:extLst>
          </p:cNvPr>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rcRect l="16623" r="16623"/>
          <a:stretch>
            <a:fillRect/>
          </a:stretch>
        </p:blipFill>
        <p:spPr>
          <a:xfrm>
            <a:off x="9533458" y="1791495"/>
            <a:ext cx="6705598" cy="6705598"/>
          </a:xfrm>
        </p:spPr>
      </p:pic>
      <p:sp>
        <p:nvSpPr>
          <p:cNvPr id="32" name="Полилиния 31"/>
          <p:cNvSpPr/>
          <p:nvPr/>
        </p:nvSpPr>
        <p:spPr>
          <a:xfrm>
            <a:off x="14049318" y="1"/>
            <a:ext cx="4238682" cy="10288587"/>
          </a:xfrm>
          <a:custGeom>
            <a:avLst/>
            <a:gdLst>
              <a:gd name="connsiteX0" fmla="*/ 2413539 w 4238682"/>
              <a:gd name="connsiteY0" fmla="*/ 0 h 10288587"/>
              <a:gd name="connsiteX1" fmla="*/ 4238682 w 4238682"/>
              <a:gd name="connsiteY1" fmla="*/ 0 h 10288587"/>
              <a:gd name="connsiteX2" fmla="*/ 4238682 w 4238682"/>
              <a:gd name="connsiteY2" fmla="*/ 10288587 h 10288587"/>
              <a:gd name="connsiteX3" fmla="*/ 2413535 w 4238682"/>
              <a:gd name="connsiteY3" fmla="*/ 10288587 h 10288587"/>
              <a:gd name="connsiteX4" fmla="*/ 2074715 w 4238682"/>
              <a:gd name="connsiteY4" fmla="*/ 9987945 h 10288587"/>
              <a:gd name="connsiteX5" fmla="*/ 0 w 4238682"/>
              <a:gd name="connsiteY5" fmla="*/ 5144297 h 10288587"/>
              <a:gd name="connsiteX6" fmla="*/ 2074715 w 4238682"/>
              <a:gd name="connsiteY6" fmla="*/ 300646 h 1028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8682" h="10288587">
                <a:moveTo>
                  <a:pt x="2413539" y="0"/>
                </a:moveTo>
                <a:lnTo>
                  <a:pt x="4238682" y="0"/>
                </a:lnTo>
                <a:lnTo>
                  <a:pt x="4238682" y="10288587"/>
                </a:lnTo>
                <a:lnTo>
                  <a:pt x="2413535" y="10288587"/>
                </a:lnTo>
                <a:lnTo>
                  <a:pt x="2074715" y="9987945"/>
                </a:lnTo>
                <a:cubicBezTo>
                  <a:pt x="796495" y="8769273"/>
                  <a:pt x="0" y="7049800"/>
                  <a:pt x="0" y="5144297"/>
                </a:cubicBezTo>
                <a:cubicBezTo>
                  <a:pt x="0" y="3238792"/>
                  <a:pt x="796495" y="1519318"/>
                  <a:pt x="2074715" y="300646"/>
                </a:cubicBezTo>
                <a:close/>
              </a:path>
            </a:pathLst>
          </a:custGeom>
          <a:solidFill>
            <a:schemeClr val="bg2">
              <a:lumMod val="95000"/>
              <a:alpha val="6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15">
            <a:extLst>
              <a:ext uri="{FF2B5EF4-FFF2-40B4-BE49-F238E27FC236}">
                <a16:creationId xmlns:a16="http://schemas.microsoft.com/office/drawing/2014/main" id="{8D8444A8-494B-7F94-A475-E6BF036735E9}"/>
              </a:ext>
            </a:extLst>
          </p:cNvPr>
          <p:cNvSpPr txBox="1"/>
          <p:nvPr/>
        </p:nvSpPr>
        <p:spPr>
          <a:xfrm>
            <a:off x="1446408" y="4011032"/>
            <a:ext cx="7653862" cy="1077218"/>
          </a:xfrm>
          <a:prstGeom prst="rect">
            <a:avLst/>
          </a:prstGeom>
          <a:noFill/>
        </p:spPr>
        <p:txBody>
          <a:bodyPr wrap="square" rtlCol="0">
            <a:spAutoFit/>
          </a:bodyPr>
          <a:lstStyle/>
          <a:p>
            <a:pPr defTabSz="360000"/>
            <a:r>
              <a:rPr lang="es-ES" sz="3200" dirty="0">
                <a:solidFill>
                  <a:schemeClr val="bg1"/>
                </a:solidFill>
                <a:latin typeface="Montserrat" panose="00000500000000000000" pitchFamily="2" charset="0"/>
                <a:ea typeface="Roboto Light" panose="02000000000000000000" pitchFamily="2" charset="0"/>
                <a:cs typeface="Open Sans Light" panose="020B0306030504020204" pitchFamily="34" charset="0"/>
              </a:rPr>
              <a:t>La buena gestión de proyectos mineros requiere una visión integral</a:t>
            </a:r>
            <a:endParaRPr lang="ru-RU" sz="3200" spc="-150" dirty="0">
              <a:solidFill>
                <a:schemeClr val="bg1"/>
              </a:solidFill>
              <a:latin typeface="Montserrat" panose="00000500000000000000" pitchFamily="2" charset="0"/>
              <a:ea typeface="Roboto Light" panose="02000000000000000000" pitchFamily="2" charset="0"/>
              <a:cs typeface="Open Sans Light" panose="020B0306030504020204" pitchFamily="34" charset="0"/>
            </a:endParaRPr>
          </a:p>
        </p:txBody>
      </p:sp>
      <p:grpSp>
        <p:nvGrpSpPr>
          <p:cNvPr id="8" name="Группа 17">
            <a:extLst>
              <a:ext uri="{FF2B5EF4-FFF2-40B4-BE49-F238E27FC236}">
                <a16:creationId xmlns:a16="http://schemas.microsoft.com/office/drawing/2014/main" id="{3B34D35C-01BE-6039-9B6E-1439D413ABA7}"/>
              </a:ext>
            </a:extLst>
          </p:cNvPr>
          <p:cNvGrpSpPr/>
          <p:nvPr/>
        </p:nvGrpSpPr>
        <p:grpSpPr>
          <a:xfrm>
            <a:off x="464231" y="4171552"/>
            <a:ext cx="591320" cy="608326"/>
            <a:chOff x="1007195" y="5899634"/>
            <a:chExt cx="608328" cy="608326"/>
          </a:xfrm>
        </p:grpSpPr>
        <p:sp>
          <p:nvSpPr>
            <p:cNvPr id="9" name="Freeform: Shape 111">
              <a:extLst>
                <a:ext uri="{FF2B5EF4-FFF2-40B4-BE49-F238E27FC236}">
                  <a16:creationId xmlns:a16="http://schemas.microsoft.com/office/drawing/2014/main" id="{19B0EC4F-4F2B-51B1-7356-565718EEFDDD}"/>
                </a:ext>
              </a:extLst>
            </p:cNvPr>
            <p:cNvSpPr/>
            <p:nvPr/>
          </p:nvSpPr>
          <p:spPr>
            <a:xfrm>
              <a:off x="1007195" y="5899634"/>
              <a:ext cx="608328" cy="608326"/>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Shape 2591">
              <a:extLst>
                <a:ext uri="{FF2B5EF4-FFF2-40B4-BE49-F238E27FC236}">
                  <a16:creationId xmlns:a16="http://schemas.microsoft.com/office/drawing/2014/main" id="{8D7ADD2B-E837-74AC-8D1F-AD4DE275EF51}"/>
                </a:ext>
              </a:extLst>
            </p:cNvPr>
            <p:cNvSpPr/>
            <p:nvPr/>
          </p:nvSpPr>
          <p:spPr>
            <a:xfrm>
              <a:off x="1156418" y="6048872"/>
              <a:ext cx="309880" cy="309848"/>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solidFill>
              <a:schemeClr val="bg2"/>
            </a:solidFill>
            <a:ln w="12700">
              <a:solidFill>
                <a:schemeClr val="bg2"/>
              </a:solidFill>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grpSp>
      <p:sp>
        <p:nvSpPr>
          <p:cNvPr id="14" name="TextBox 15">
            <a:extLst>
              <a:ext uri="{FF2B5EF4-FFF2-40B4-BE49-F238E27FC236}">
                <a16:creationId xmlns:a16="http://schemas.microsoft.com/office/drawing/2014/main" id="{97D290C2-3FCF-45DC-D1FD-40D06E7269BE}"/>
              </a:ext>
            </a:extLst>
          </p:cNvPr>
          <p:cNvSpPr txBox="1"/>
          <p:nvPr/>
        </p:nvSpPr>
        <p:spPr>
          <a:xfrm>
            <a:off x="1473139" y="5440048"/>
            <a:ext cx="8835947" cy="1077218"/>
          </a:xfrm>
          <a:prstGeom prst="rect">
            <a:avLst/>
          </a:prstGeom>
          <a:noFill/>
        </p:spPr>
        <p:txBody>
          <a:bodyPr wrap="square" rtlCol="0">
            <a:spAutoFit/>
          </a:bodyPr>
          <a:lstStyle/>
          <a:p>
            <a:pPr defTabSz="360000"/>
            <a:r>
              <a:rPr lang="es-ES" sz="3200" dirty="0">
                <a:solidFill>
                  <a:schemeClr val="bg1"/>
                </a:solidFill>
                <a:latin typeface="Montserrat" panose="00000500000000000000" pitchFamily="2" charset="0"/>
                <a:ea typeface="Roboto Light" panose="02000000000000000000" pitchFamily="2" charset="0"/>
                <a:cs typeface="Open Sans Light" panose="020B0306030504020204" pitchFamily="34" charset="0"/>
              </a:rPr>
              <a:t>Combinar planificación, control, seguridad y comunicación efectiva en equipo </a:t>
            </a:r>
            <a:endParaRPr lang="ru-RU" sz="3200" spc="-150" dirty="0">
              <a:solidFill>
                <a:schemeClr val="bg1"/>
              </a:solidFill>
              <a:latin typeface="Montserrat" panose="00000500000000000000" pitchFamily="2" charset="0"/>
              <a:ea typeface="Roboto Light" panose="02000000000000000000" pitchFamily="2" charset="0"/>
              <a:cs typeface="Open Sans Light" panose="020B0306030504020204" pitchFamily="34" charset="0"/>
            </a:endParaRPr>
          </a:p>
        </p:txBody>
      </p:sp>
      <p:sp>
        <p:nvSpPr>
          <p:cNvPr id="15" name="TextBox 15">
            <a:extLst>
              <a:ext uri="{FF2B5EF4-FFF2-40B4-BE49-F238E27FC236}">
                <a16:creationId xmlns:a16="http://schemas.microsoft.com/office/drawing/2014/main" id="{DF311D41-3A1E-CBEB-4EF4-76B60A75DABB}"/>
              </a:ext>
            </a:extLst>
          </p:cNvPr>
          <p:cNvSpPr txBox="1"/>
          <p:nvPr/>
        </p:nvSpPr>
        <p:spPr>
          <a:xfrm>
            <a:off x="1446408" y="6759313"/>
            <a:ext cx="8003719" cy="1077218"/>
          </a:xfrm>
          <a:prstGeom prst="rect">
            <a:avLst/>
          </a:prstGeom>
          <a:noFill/>
        </p:spPr>
        <p:txBody>
          <a:bodyPr wrap="square" rtlCol="0">
            <a:spAutoFit/>
          </a:bodyPr>
          <a:lstStyle/>
          <a:p>
            <a:pPr defTabSz="360000"/>
            <a:r>
              <a:rPr lang="es-ES" sz="3200" dirty="0">
                <a:solidFill>
                  <a:schemeClr val="bg1"/>
                </a:solidFill>
                <a:latin typeface="Montserrat" panose="00000500000000000000" pitchFamily="2" charset="0"/>
                <a:ea typeface="Roboto Light" panose="02000000000000000000" pitchFamily="2" charset="0"/>
                <a:cs typeface="Open Sans Light" panose="020B0306030504020204" pitchFamily="34" charset="0"/>
              </a:rPr>
              <a:t>Uso de plataformas tecnológicas y herramientas de apoyo</a:t>
            </a:r>
            <a:endParaRPr lang="ru-RU" sz="3200" spc="-150" dirty="0">
              <a:solidFill>
                <a:schemeClr val="bg1"/>
              </a:solidFill>
              <a:latin typeface="Montserrat" panose="00000500000000000000" pitchFamily="2" charset="0"/>
              <a:ea typeface="Roboto Light" panose="02000000000000000000" pitchFamily="2" charset="0"/>
              <a:cs typeface="Open Sans Light" panose="020B0306030504020204" pitchFamily="34" charset="0"/>
            </a:endParaRPr>
          </a:p>
        </p:txBody>
      </p:sp>
      <p:sp>
        <p:nvSpPr>
          <p:cNvPr id="16" name="TextBox 15">
            <a:extLst>
              <a:ext uri="{FF2B5EF4-FFF2-40B4-BE49-F238E27FC236}">
                <a16:creationId xmlns:a16="http://schemas.microsoft.com/office/drawing/2014/main" id="{B492BA80-FC25-2640-973A-13C44C6160CD}"/>
              </a:ext>
            </a:extLst>
          </p:cNvPr>
          <p:cNvSpPr txBox="1"/>
          <p:nvPr/>
        </p:nvSpPr>
        <p:spPr>
          <a:xfrm>
            <a:off x="1446408" y="8002567"/>
            <a:ext cx="10545012" cy="747705"/>
          </a:xfrm>
          <a:prstGeom prst="rect">
            <a:avLst/>
          </a:prstGeom>
          <a:noFill/>
        </p:spPr>
        <p:txBody>
          <a:bodyPr wrap="square" rtlCol="0">
            <a:spAutoFit/>
          </a:bodyPr>
          <a:lstStyle/>
          <a:p>
            <a:pPr defTabSz="360000">
              <a:lnSpc>
                <a:spcPct val="150000"/>
              </a:lnSpc>
            </a:pPr>
            <a:r>
              <a:rPr lang="es-ES" sz="3200" dirty="0">
                <a:solidFill>
                  <a:schemeClr val="bg1"/>
                </a:solidFill>
                <a:latin typeface="Montserrat" panose="00000500000000000000" pitchFamily="2" charset="0"/>
                <a:ea typeface="Roboto Light" panose="02000000000000000000" pitchFamily="2" charset="0"/>
                <a:cs typeface="Open Sans Light" panose="020B0306030504020204" pitchFamily="34" charset="0"/>
              </a:rPr>
              <a:t>KGC: Su socio estratégico para proyectos exitosos</a:t>
            </a:r>
            <a:endParaRPr lang="ru-RU" sz="3200" spc="-150" dirty="0">
              <a:solidFill>
                <a:schemeClr val="bg1"/>
              </a:solidFill>
              <a:latin typeface="Montserrat" panose="00000500000000000000" pitchFamily="2" charset="0"/>
              <a:ea typeface="Roboto Light" panose="02000000000000000000" pitchFamily="2" charset="0"/>
              <a:cs typeface="Open Sans Light" panose="020B0306030504020204" pitchFamily="34" charset="0"/>
            </a:endParaRPr>
          </a:p>
        </p:txBody>
      </p:sp>
      <p:grpSp>
        <p:nvGrpSpPr>
          <p:cNvPr id="17" name="Группа 17">
            <a:extLst>
              <a:ext uri="{FF2B5EF4-FFF2-40B4-BE49-F238E27FC236}">
                <a16:creationId xmlns:a16="http://schemas.microsoft.com/office/drawing/2014/main" id="{5970DE39-10DF-88C8-EBC6-C58989A32FD8}"/>
              </a:ext>
            </a:extLst>
          </p:cNvPr>
          <p:cNvGrpSpPr/>
          <p:nvPr/>
        </p:nvGrpSpPr>
        <p:grpSpPr>
          <a:xfrm>
            <a:off x="496843" y="5610249"/>
            <a:ext cx="591320" cy="608326"/>
            <a:chOff x="1007195" y="5899634"/>
            <a:chExt cx="608328" cy="608326"/>
          </a:xfrm>
        </p:grpSpPr>
        <p:sp>
          <p:nvSpPr>
            <p:cNvPr id="19" name="Freeform: Shape 111">
              <a:extLst>
                <a:ext uri="{FF2B5EF4-FFF2-40B4-BE49-F238E27FC236}">
                  <a16:creationId xmlns:a16="http://schemas.microsoft.com/office/drawing/2014/main" id="{4E320CC5-EDD9-5876-C595-6320CBA6B4A3}"/>
                </a:ext>
              </a:extLst>
            </p:cNvPr>
            <p:cNvSpPr/>
            <p:nvPr/>
          </p:nvSpPr>
          <p:spPr>
            <a:xfrm>
              <a:off x="1007195" y="5899634"/>
              <a:ext cx="608328" cy="608326"/>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Shape 2591">
              <a:extLst>
                <a:ext uri="{FF2B5EF4-FFF2-40B4-BE49-F238E27FC236}">
                  <a16:creationId xmlns:a16="http://schemas.microsoft.com/office/drawing/2014/main" id="{5F540343-0CE3-8DD7-61AA-8AF88AED8768}"/>
                </a:ext>
              </a:extLst>
            </p:cNvPr>
            <p:cNvSpPr/>
            <p:nvPr/>
          </p:nvSpPr>
          <p:spPr>
            <a:xfrm>
              <a:off x="1156418" y="6048872"/>
              <a:ext cx="309880" cy="309848"/>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solidFill>
              <a:schemeClr val="bg2"/>
            </a:solidFill>
            <a:ln w="12700">
              <a:solidFill>
                <a:schemeClr val="bg2"/>
              </a:solidFill>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grpSp>
      <p:grpSp>
        <p:nvGrpSpPr>
          <p:cNvPr id="21" name="Группа 17">
            <a:extLst>
              <a:ext uri="{FF2B5EF4-FFF2-40B4-BE49-F238E27FC236}">
                <a16:creationId xmlns:a16="http://schemas.microsoft.com/office/drawing/2014/main" id="{C742860F-2EA8-62DB-E2A9-771F2B076B26}"/>
              </a:ext>
            </a:extLst>
          </p:cNvPr>
          <p:cNvGrpSpPr/>
          <p:nvPr/>
        </p:nvGrpSpPr>
        <p:grpSpPr>
          <a:xfrm>
            <a:off x="460329" y="6844989"/>
            <a:ext cx="591320" cy="608326"/>
            <a:chOff x="1007195" y="5899634"/>
            <a:chExt cx="608328" cy="608326"/>
          </a:xfrm>
        </p:grpSpPr>
        <p:sp>
          <p:nvSpPr>
            <p:cNvPr id="22" name="Freeform: Shape 111">
              <a:extLst>
                <a:ext uri="{FF2B5EF4-FFF2-40B4-BE49-F238E27FC236}">
                  <a16:creationId xmlns:a16="http://schemas.microsoft.com/office/drawing/2014/main" id="{5B862058-CCEA-B363-B77D-DB757E6A13FC}"/>
                </a:ext>
              </a:extLst>
            </p:cNvPr>
            <p:cNvSpPr/>
            <p:nvPr/>
          </p:nvSpPr>
          <p:spPr>
            <a:xfrm>
              <a:off x="1007195" y="5899634"/>
              <a:ext cx="608328" cy="608326"/>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Shape 2591">
              <a:extLst>
                <a:ext uri="{FF2B5EF4-FFF2-40B4-BE49-F238E27FC236}">
                  <a16:creationId xmlns:a16="http://schemas.microsoft.com/office/drawing/2014/main" id="{7A4C0835-8922-6E1B-C823-2ED6DEB590DB}"/>
                </a:ext>
              </a:extLst>
            </p:cNvPr>
            <p:cNvSpPr/>
            <p:nvPr/>
          </p:nvSpPr>
          <p:spPr>
            <a:xfrm>
              <a:off x="1156418" y="6048872"/>
              <a:ext cx="309880" cy="309848"/>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solidFill>
              <a:schemeClr val="bg2"/>
            </a:solidFill>
            <a:ln w="12700">
              <a:solidFill>
                <a:schemeClr val="bg2"/>
              </a:solidFill>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grpSp>
      <p:grpSp>
        <p:nvGrpSpPr>
          <p:cNvPr id="24" name="Группа 17">
            <a:extLst>
              <a:ext uri="{FF2B5EF4-FFF2-40B4-BE49-F238E27FC236}">
                <a16:creationId xmlns:a16="http://schemas.microsoft.com/office/drawing/2014/main" id="{877630B5-B3E3-08A5-5D2D-304D9E16CE91}"/>
              </a:ext>
            </a:extLst>
          </p:cNvPr>
          <p:cNvGrpSpPr/>
          <p:nvPr/>
        </p:nvGrpSpPr>
        <p:grpSpPr>
          <a:xfrm>
            <a:off x="460328" y="8060694"/>
            <a:ext cx="591320" cy="608326"/>
            <a:chOff x="1007195" y="5899634"/>
            <a:chExt cx="608328" cy="608326"/>
          </a:xfrm>
        </p:grpSpPr>
        <p:sp>
          <p:nvSpPr>
            <p:cNvPr id="25" name="Freeform: Shape 111">
              <a:extLst>
                <a:ext uri="{FF2B5EF4-FFF2-40B4-BE49-F238E27FC236}">
                  <a16:creationId xmlns:a16="http://schemas.microsoft.com/office/drawing/2014/main" id="{B81A3ED1-02E9-27A7-256C-5ACF9263B231}"/>
                </a:ext>
              </a:extLst>
            </p:cNvPr>
            <p:cNvSpPr/>
            <p:nvPr/>
          </p:nvSpPr>
          <p:spPr>
            <a:xfrm>
              <a:off x="1007195" y="5899634"/>
              <a:ext cx="608328" cy="608326"/>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Shape 2591">
              <a:extLst>
                <a:ext uri="{FF2B5EF4-FFF2-40B4-BE49-F238E27FC236}">
                  <a16:creationId xmlns:a16="http://schemas.microsoft.com/office/drawing/2014/main" id="{4C0981AF-BC2B-84FC-A755-D39767CADA8B}"/>
                </a:ext>
              </a:extLst>
            </p:cNvPr>
            <p:cNvSpPr/>
            <p:nvPr/>
          </p:nvSpPr>
          <p:spPr>
            <a:xfrm>
              <a:off x="1156418" y="6048872"/>
              <a:ext cx="309880" cy="309848"/>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solidFill>
              <a:schemeClr val="bg2"/>
            </a:solidFill>
            <a:ln w="12700">
              <a:solidFill>
                <a:schemeClr val="bg2"/>
              </a:solidFill>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grpSp>
      <p:pic>
        <p:nvPicPr>
          <p:cNvPr id="27" name="Imagen 26" descr="Logotipo&#10;&#10;El contenido generado por IA puede ser incorrecto.">
            <a:extLst>
              <a:ext uri="{FF2B5EF4-FFF2-40B4-BE49-F238E27FC236}">
                <a16:creationId xmlns:a16="http://schemas.microsoft.com/office/drawing/2014/main" id="{2E62100D-2A7E-E659-2F1B-62FFE7FA4B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36301" y="132843"/>
            <a:ext cx="1911613" cy="1338129"/>
          </a:xfrm>
          <a:prstGeom prst="rect">
            <a:avLst/>
          </a:prstGeom>
        </p:spPr>
      </p:pic>
      <p:pic>
        <p:nvPicPr>
          <p:cNvPr id="2" name="Imagen 1" descr="Logotipo&#10;&#10;El contenido generado por IA puede ser incorrecto.">
            <a:extLst>
              <a:ext uri="{FF2B5EF4-FFF2-40B4-BE49-F238E27FC236}">
                <a16:creationId xmlns:a16="http://schemas.microsoft.com/office/drawing/2014/main" id="{50D76EF2-5BAA-00D1-46A6-6DF78D6DC8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894" y="492864"/>
            <a:ext cx="9271939" cy="3476977"/>
          </a:xfrm>
          <a:prstGeom prst="rect">
            <a:avLst/>
          </a:prstGeom>
        </p:spPr>
      </p:pic>
    </p:spTree>
    <p:extLst>
      <p:ext uri="{BB962C8B-B14F-4D97-AF65-F5344CB8AC3E}">
        <p14:creationId xmlns:p14="http://schemas.microsoft.com/office/powerpoint/2010/main" val="3134735733"/>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900"/>
                                            <p:tgtEl>
                                              <p:spTgt spid="18"/>
                                            </p:tgtEl>
                                          </p:cBhvr>
                                        </p:animEffect>
                                      </p:childTnLst>
                                    </p:cTn>
                                  </p:par>
                                  <p:par>
                                    <p:cTn id="8" presetID="6" presetClass="emph" presetSubtype="0" repeatCount="indefinite" accel="50000" decel="50000" autoRev="1" fill="hold" grpId="1" nodeType="withEffect">
                                      <p:stCondLst>
                                        <p:cond delay="0"/>
                                      </p:stCondLst>
                                      <p:childTnLst>
                                        <p:animScale>
                                          <p:cBhvr>
                                            <p:cTn id="9" dur="2000" fill="hold"/>
                                            <p:tgtEl>
                                              <p:spTgt spid="18"/>
                                            </p:tgtEl>
                                          </p:cBhvr>
                                          <p:by x="110000" y="110000"/>
                                        </p:animScale>
                                      </p:childTnLst>
                                    </p:cTn>
                                  </p:par>
                                  <p:par>
                                    <p:cTn id="10" presetID="2" presetClass="entr" presetSubtype="2" fill="hold" grpId="0" nodeType="withEffect" p14:presetBounceEnd="40000">
                                      <p:stCondLst>
                                        <p:cond delay="2000"/>
                                      </p:stCondLst>
                                      <p:childTnLst>
                                        <p:set>
                                          <p:cBhvr>
                                            <p:cTn id="11" dur="1" fill="hold">
                                              <p:stCondLst>
                                                <p:cond delay="0"/>
                                              </p:stCondLst>
                                            </p:cTn>
                                            <p:tgtEl>
                                              <p:spTgt spid="32"/>
                                            </p:tgtEl>
                                            <p:attrNameLst>
                                              <p:attrName>style.visibility</p:attrName>
                                            </p:attrNameLst>
                                          </p:cBhvr>
                                          <p:to>
                                            <p:strVal val="visible"/>
                                          </p:to>
                                        </p:set>
                                        <p:anim calcmode="lin" valueType="num" p14:bounceEnd="40000">
                                          <p:cBhvr additive="base">
                                            <p:cTn id="12" dur="900" fill="hold"/>
                                            <p:tgtEl>
                                              <p:spTgt spid="32"/>
                                            </p:tgtEl>
                                            <p:attrNameLst>
                                              <p:attrName>ppt_x</p:attrName>
                                            </p:attrNameLst>
                                          </p:cBhvr>
                                          <p:tavLst>
                                            <p:tav tm="0">
                                              <p:val>
                                                <p:strVal val="1+#ppt_w/2"/>
                                              </p:val>
                                            </p:tav>
                                            <p:tav tm="100000">
                                              <p:val>
                                                <p:strVal val="#ppt_x"/>
                                              </p:val>
                                            </p:tav>
                                          </p:tavLst>
                                        </p:anim>
                                        <p:anim calcmode="lin" valueType="num" p14:bounceEnd="40000">
                                          <p:cBhvr additive="base">
                                            <p:cTn id="13" dur="900" fill="hold"/>
                                            <p:tgtEl>
                                              <p:spTgt spid="32"/>
                                            </p:tgtEl>
                                            <p:attrNameLst>
                                              <p:attrName>ppt_y</p:attrName>
                                            </p:attrNameLst>
                                          </p:cBhvr>
                                          <p:tavLst>
                                            <p:tav tm="0">
                                              <p:val>
                                                <p:strVal val="#ppt_y"/>
                                              </p:val>
                                            </p:tav>
                                            <p:tav tm="100000">
                                              <p:val>
                                                <p:strVal val="#ppt_y"/>
                                              </p:val>
                                            </p:tav>
                                          </p:tavLst>
                                        </p:anim>
                                      </p:childTnLst>
                                    </p:cTn>
                                  </p:par>
                                  <p:par>
                                    <p:cTn id="14" presetID="6" presetClass="emph" presetSubtype="0" repeatCount="indefinite" accel="50000" decel="50000" autoRev="1" fill="hold" grpId="1" nodeType="withEffect">
                                      <p:stCondLst>
                                        <p:cond delay="2000"/>
                                      </p:stCondLst>
                                      <p:childTnLst>
                                        <p:animScale>
                                          <p:cBhvr>
                                            <p:cTn id="15" dur="2000" fill="hold"/>
                                            <p:tgtEl>
                                              <p:spTgt spid="32"/>
                                            </p:tgtEl>
                                          </p:cBhvr>
                                          <p:by x="110000" y="110000"/>
                                        </p:animScale>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32" grpId="0" animBg="1"/>
          <p:bldP spid="32" grpId="1" animBg="1"/>
          <p:bldP spid="7" grpId="0"/>
          <p:bldP spid="14" grpId="0"/>
          <p:bldP spid="15" grpId="0"/>
          <p:bldP spid="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900"/>
                                            <p:tgtEl>
                                              <p:spTgt spid="18"/>
                                            </p:tgtEl>
                                          </p:cBhvr>
                                        </p:animEffect>
                                      </p:childTnLst>
                                    </p:cTn>
                                  </p:par>
                                  <p:par>
                                    <p:cTn id="8" presetID="6" presetClass="emph" presetSubtype="0" repeatCount="indefinite" accel="50000" decel="50000" autoRev="1" fill="hold" grpId="1" nodeType="withEffect">
                                      <p:stCondLst>
                                        <p:cond delay="0"/>
                                      </p:stCondLst>
                                      <p:childTnLst>
                                        <p:animScale>
                                          <p:cBhvr>
                                            <p:cTn id="9" dur="2000" fill="hold"/>
                                            <p:tgtEl>
                                              <p:spTgt spid="18"/>
                                            </p:tgtEl>
                                          </p:cBhvr>
                                          <p:by x="110000" y="110000"/>
                                        </p:animScale>
                                      </p:childTnLst>
                                    </p:cTn>
                                  </p:par>
                                  <p:par>
                                    <p:cTn id="10" presetID="2" presetClass="entr" presetSubtype="2" fill="hold" grpId="0" nodeType="withEffect">
                                      <p:stCondLst>
                                        <p:cond delay="200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900" fill="hold"/>
                                            <p:tgtEl>
                                              <p:spTgt spid="32"/>
                                            </p:tgtEl>
                                            <p:attrNameLst>
                                              <p:attrName>ppt_x</p:attrName>
                                            </p:attrNameLst>
                                          </p:cBhvr>
                                          <p:tavLst>
                                            <p:tav tm="0">
                                              <p:val>
                                                <p:strVal val="1+#ppt_w/2"/>
                                              </p:val>
                                            </p:tav>
                                            <p:tav tm="100000">
                                              <p:val>
                                                <p:strVal val="#ppt_x"/>
                                              </p:val>
                                            </p:tav>
                                          </p:tavLst>
                                        </p:anim>
                                        <p:anim calcmode="lin" valueType="num">
                                          <p:cBhvr additive="base">
                                            <p:cTn id="13" dur="900" fill="hold"/>
                                            <p:tgtEl>
                                              <p:spTgt spid="32"/>
                                            </p:tgtEl>
                                            <p:attrNameLst>
                                              <p:attrName>ppt_y</p:attrName>
                                            </p:attrNameLst>
                                          </p:cBhvr>
                                          <p:tavLst>
                                            <p:tav tm="0">
                                              <p:val>
                                                <p:strVal val="#ppt_y"/>
                                              </p:val>
                                            </p:tav>
                                            <p:tav tm="100000">
                                              <p:val>
                                                <p:strVal val="#ppt_y"/>
                                              </p:val>
                                            </p:tav>
                                          </p:tavLst>
                                        </p:anim>
                                      </p:childTnLst>
                                    </p:cTn>
                                  </p:par>
                                  <p:par>
                                    <p:cTn id="14" presetID="6" presetClass="emph" presetSubtype="0" repeatCount="indefinite" accel="50000" decel="50000" autoRev="1" fill="hold" grpId="1" nodeType="withEffect">
                                      <p:stCondLst>
                                        <p:cond delay="2000"/>
                                      </p:stCondLst>
                                      <p:childTnLst>
                                        <p:animScale>
                                          <p:cBhvr>
                                            <p:cTn id="15" dur="2000" fill="hold"/>
                                            <p:tgtEl>
                                              <p:spTgt spid="32"/>
                                            </p:tgtEl>
                                          </p:cBhvr>
                                          <p:by x="110000" y="110000"/>
                                        </p:animScale>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32" grpId="0" animBg="1"/>
          <p:bldP spid="32" grpId="1" animBg="1"/>
          <p:bldP spid="7" grpId="0"/>
          <p:bldP spid="14" grpId="0"/>
          <p:bldP spid="15" grpId="0"/>
          <p:bldP spid="16"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5967C36-4A78-A550-08FA-E4781E0B1568}"/>
              </a:ext>
            </a:extLst>
          </p:cNvPr>
          <p:cNvPicPr>
            <a:picLocks noChangeAspect="1"/>
          </p:cNvPicPr>
          <p:nvPr/>
        </p:nvPicPr>
        <p:blipFill>
          <a:blip r:embed="rId3"/>
          <a:stretch>
            <a:fillRect/>
          </a:stretch>
        </p:blipFill>
        <p:spPr>
          <a:xfrm>
            <a:off x="8438349" y="-1125773"/>
            <a:ext cx="10930206" cy="11039874"/>
          </a:xfrm>
          <a:prstGeom prst="rect">
            <a:avLst/>
          </a:prstGeom>
        </p:spPr>
      </p:pic>
      <p:grpSp>
        <p:nvGrpSpPr>
          <p:cNvPr id="8" name="Grupo 7">
            <a:extLst>
              <a:ext uri="{FF2B5EF4-FFF2-40B4-BE49-F238E27FC236}">
                <a16:creationId xmlns:a16="http://schemas.microsoft.com/office/drawing/2014/main" id="{0D897B70-D49E-D3FF-4D6D-6685A727BBC4}"/>
              </a:ext>
            </a:extLst>
          </p:cNvPr>
          <p:cNvGrpSpPr/>
          <p:nvPr/>
        </p:nvGrpSpPr>
        <p:grpSpPr>
          <a:xfrm>
            <a:off x="93293" y="1869483"/>
            <a:ext cx="4990751" cy="7300529"/>
            <a:chOff x="93293" y="1869483"/>
            <a:chExt cx="4990751" cy="7300529"/>
          </a:xfrm>
        </p:grpSpPr>
        <p:sp>
          <p:nvSpPr>
            <p:cNvPr id="7" name="CuadroTexto 6">
              <a:extLst>
                <a:ext uri="{FF2B5EF4-FFF2-40B4-BE49-F238E27FC236}">
                  <a16:creationId xmlns:a16="http://schemas.microsoft.com/office/drawing/2014/main" id="{D8F1236C-BEEE-5952-D2FC-1155E26986DB}"/>
                </a:ext>
              </a:extLst>
            </p:cNvPr>
            <p:cNvSpPr txBox="1"/>
            <p:nvPr/>
          </p:nvSpPr>
          <p:spPr>
            <a:xfrm>
              <a:off x="979198" y="7461852"/>
              <a:ext cx="3835729" cy="1708160"/>
            </a:xfrm>
            <a:prstGeom prst="rect">
              <a:avLst/>
            </a:prstGeom>
            <a:noFill/>
          </p:spPr>
          <p:txBody>
            <a:bodyPr wrap="square" rtlCol="0">
              <a:spAutoFit/>
            </a:bodyPr>
            <a:lstStyle/>
            <a:p>
              <a:r>
                <a:rPr lang="es-CL" sz="2100" dirty="0">
                  <a:solidFill>
                    <a:schemeClr val="tx1">
                      <a:lumMod val="50000"/>
                      <a:lumOff val="50000"/>
                    </a:schemeClr>
                  </a:solidFill>
                  <a:latin typeface="Montserrat" panose="00000500000000000000" pitchFamily="2" charset="0"/>
                </a:rPr>
                <a:t>Desde hace 4.500 años la humanidad ha enfrentado grande desafíos de Ingeniería y gestión de proyectos.</a:t>
              </a:r>
            </a:p>
          </p:txBody>
        </p:sp>
        <p:pic>
          <p:nvPicPr>
            <p:cNvPr id="5" name="Imagen 4" descr="Forma, Rectángulo&#10;&#10;El contenido generado por IA puede ser incorrecto.">
              <a:extLst>
                <a:ext uri="{FF2B5EF4-FFF2-40B4-BE49-F238E27FC236}">
                  <a16:creationId xmlns:a16="http://schemas.microsoft.com/office/drawing/2014/main" id="{69584DE4-364B-638F-C554-6A5EEA01F022}"/>
                </a:ext>
              </a:extLst>
            </p:cNvPr>
            <p:cNvPicPr>
              <a:picLocks noChangeAspect="1"/>
            </p:cNvPicPr>
            <p:nvPr/>
          </p:nvPicPr>
          <p:blipFill>
            <a:blip r:embed="rId4">
              <a:extLst>
                <a:ext uri="{28A0092B-C50C-407E-A947-70E740481C1C}">
                  <a14:useLocalDpi xmlns:a14="http://schemas.microsoft.com/office/drawing/2010/main" val="0"/>
                </a:ext>
              </a:extLst>
            </a:blip>
            <a:srcRect l="1747"/>
            <a:stretch>
              <a:fillRect/>
            </a:stretch>
          </p:blipFill>
          <p:spPr>
            <a:xfrm>
              <a:off x="93293" y="4019136"/>
              <a:ext cx="4990751" cy="3442716"/>
            </a:xfrm>
            <a:prstGeom prst="rect">
              <a:avLst/>
            </a:prstGeom>
          </p:spPr>
        </p:pic>
        <p:sp>
          <p:nvSpPr>
            <p:cNvPr id="6" name="CuadroTexto 5">
              <a:extLst>
                <a:ext uri="{FF2B5EF4-FFF2-40B4-BE49-F238E27FC236}">
                  <a16:creationId xmlns:a16="http://schemas.microsoft.com/office/drawing/2014/main" id="{EAF97469-7336-7ED5-A8BF-413516ED2990}"/>
                </a:ext>
              </a:extLst>
            </p:cNvPr>
            <p:cNvSpPr txBox="1"/>
            <p:nvPr/>
          </p:nvSpPr>
          <p:spPr>
            <a:xfrm>
              <a:off x="2071457" y="5459546"/>
              <a:ext cx="2909459" cy="830997"/>
            </a:xfrm>
            <a:prstGeom prst="rect">
              <a:avLst/>
            </a:prstGeom>
            <a:noFill/>
          </p:spPr>
          <p:txBody>
            <a:bodyPr wrap="square" rtlCol="0">
              <a:spAutoFit/>
            </a:bodyPr>
            <a:lstStyle/>
            <a:p>
              <a:r>
                <a:rPr lang="es-CL" sz="2400" dirty="0">
                  <a:solidFill>
                    <a:schemeClr val="bg2"/>
                  </a:solidFill>
                  <a:latin typeface="Montserrat" panose="00000500000000000000" pitchFamily="2" charset="0"/>
                </a:rPr>
                <a:t>Más de 4.500 años</a:t>
              </a:r>
            </a:p>
          </p:txBody>
        </p:sp>
        <p:pic>
          <p:nvPicPr>
            <p:cNvPr id="9" name="Imagen 8">
              <a:extLst>
                <a:ext uri="{FF2B5EF4-FFF2-40B4-BE49-F238E27FC236}">
                  <a16:creationId xmlns:a16="http://schemas.microsoft.com/office/drawing/2014/main" id="{95B1627E-D06F-A384-E317-5C761D0C3178}"/>
                </a:ext>
              </a:extLst>
            </p:cNvPr>
            <p:cNvPicPr>
              <a:picLocks noChangeAspect="1"/>
            </p:cNvPicPr>
            <p:nvPr/>
          </p:nvPicPr>
          <p:blipFill>
            <a:blip r:embed="rId5">
              <a:duotone>
                <a:schemeClr val="accent1">
                  <a:shade val="45000"/>
                  <a:satMod val="135000"/>
                </a:schemeClr>
                <a:prstClr val="white"/>
              </a:duotone>
            </a:blip>
            <a:stretch>
              <a:fillRect/>
            </a:stretch>
          </p:blipFill>
          <p:spPr>
            <a:xfrm>
              <a:off x="1053008" y="5459546"/>
              <a:ext cx="797610" cy="420246"/>
            </a:xfrm>
            <a:prstGeom prst="rect">
              <a:avLst/>
            </a:prstGeom>
          </p:spPr>
        </p:pic>
        <p:pic>
          <p:nvPicPr>
            <p:cNvPr id="13" name="Imagen 12" descr="Imagen que contiene exterior, edificio, montaña, gente&#10;&#10;El contenido generado por IA puede ser incorrecto.">
              <a:extLst>
                <a:ext uri="{FF2B5EF4-FFF2-40B4-BE49-F238E27FC236}">
                  <a16:creationId xmlns:a16="http://schemas.microsoft.com/office/drawing/2014/main" id="{EA350A00-2AB1-EF0F-9AC8-8CC5950424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5713" y="1869483"/>
              <a:ext cx="2910277" cy="2869858"/>
            </a:xfrm>
            <a:prstGeom prst="rect">
              <a:avLst/>
            </a:prstGeom>
            <a:ln>
              <a:solidFill>
                <a:schemeClr val="accent2"/>
              </a:solidFill>
            </a:ln>
          </p:spPr>
        </p:pic>
      </p:grpSp>
      <p:grpSp>
        <p:nvGrpSpPr>
          <p:cNvPr id="15" name="Grupo 14">
            <a:extLst>
              <a:ext uri="{FF2B5EF4-FFF2-40B4-BE49-F238E27FC236}">
                <a16:creationId xmlns:a16="http://schemas.microsoft.com/office/drawing/2014/main" id="{9D1DF75F-C701-7D35-EE66-747DCDC1235A}"/>
              </a:ext>
            </a:extLst>
          </p:cNvPr>
          <p:cNvGrpSpPr/>
          <p:nvPr/>
        </p:nvGrpSpPr>
        <p:grpSpPr>
          <a:xfrm>
            <a:off x="9494091" y="1998277"/>
            <a:ext cx="4570472" cy="7967146"/>
            <a:chOff x="9514332" y="2010673"/>
            <a:chExt cx="4570472" cy="7967146"/>
          </a:xfrm>
        </p:grpSpPr>
        <p:pic>
          <p:nvPicPr>
            <p:cNvPr id="20" name="Imagen 19" descr="Imagen que contiene Gráfico&#10;&#10;El contenido generado por IA puede ser incorrecto.">
              <a:extLst>
                <a:ext uri="{FF2B5EF4-FFF2-40B4-BE49-F238E27FC236}">
                  <a16:creationId xmlns:a16="http://schemas.microsoft.com/office/drawing/2014/main" id="{9F0744DA-4DF8-69B8-FD5F-5D52700B98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14332" y="4012602"/>
              <a:ext cx="4389120" cy="3442716"/>
            </a:xfrm>
            <a:prstGeom prst="rect">
              <a:avLst/>
            </a:prstGeom>
          </p:spPr>
        </p:pic>
        <p:pic>
          <p:nvPicPr>
            <p:cNvPr id="23" name="Imagen 22">
              <a:extLst>
                <a:ext uri="{FF2B5EF4-FFF2-40B4-BE49-F238E27FC236}">
                  <a16:creationId xmlns:a16="http://schemas.microsoft.com/office/drawing/2014/main" id="{A6CB3C74-F683-4395-BD1D-F6ACAE9C9A41}"/>
                </a:ext>
              </a:extLst>
            </p:cNvPr>
            <p:cNvPicPr>
              <a:picLocks noChangeAspect="1"/>
            </p:cNvPicPr>
            <p:nvPr/>
          </p:nvPicPr>
          <p:blipFill>
            <a:blip r:embed="rId8">
              <a:alphaModFix amt="70000"/>
              <a:duotone>
                <a:schemeClr val="accent6">
                  <a:shade val="45000"/>
                  <a:satMod val="135000"/>
                </a:schemeClr>
                <a:prstClr val="white"/>
              </a:duotone>
            </a:blip>
            <a:stretch>
              <a:fillRect/>
            </a:stretch>
          </p:blipFill>
          <p:spPr>
            <a:xfrm>
              <a:off x="10005290" y="5259804"/>
              <a:ext cx="568328" cy="610877"/>
            </a:xfrm>
            <a:prstGeom prst="rect">
              <a:avLst/>
            </a:prstGeom>
          </p:spPr>
        </p:pic>
        <p:sp>
          <p:nvSpPr>
            <p:cNvPr id="37" name="CuadroTexto 36">
              <a:extLst>
                <a:ext uri="{FF2B5EF4-FFF2-40B4-BE49-F238E27FC236}">
                  <a16:creationId xmlns:a16="http://schemas.microsoft.com/office/drawing/2014/main" id="{74DC0088-A6ED-12AF-F0C0-552B24E9D742}"/>
                </a:ext>
              </a:extLst>
            </p:cNvPr>
            <p:cNvSpPr txBox="1"/>
            <p:nvPr/>
          </p:nvSpPr>
          <p:spPr>
            <a:xfrm>
              <a:off x="10811111" y="4970196"/>
              <a:ext cx="2909459" cy="1200329"/>
            </a:xfrm>
            <a:prstGeom prst="rect">
              <a:avLst/>
            </a:prstGeom>
            <a:noFill/>
          </p:spPr>
          <p:txBody>
            <a:bodyPr wrap="square" rtlCol="0">
              <a:spAutoFit/>
            </a:bodyPr>
            <a:lstStyle/>
            <a:p>
              <a:r>
                <a:rPr lang="es-CL" sz="2400" dirty="0">
                  <a:solidFill>
                    <a:schemeClr val="bg2"/>
                  </a:solidFill>
                  <a:latin typeface="Montserrat" panose="00000500000000000000" pitchFamily="2" charset="0"/>
                </a:rPr>
                <a:t>Minería precolombina y prehispánica </a:t>
              </a:r>
            </a:p>
          </p:txBody>
        </p:sp>
        <p:pic>
          <p:nvPicPr>
            <p:cNvPr id="1028" name="Picture 4">
              <a:extLst>
                <a:ext uri="{FF2B5EF4-FFF2-40B4-BE49-F238E27FC236}">
                  <a16:creationId xmlns:a16="http://schemas.microsoft.com/office/drawing/2014/main" id="{14C20393-0AA3-CA70-6F19-DF3EEDC2A79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42592" y="2010673"/>
              <a:ext cx="3413624" cy="2560218"/>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21" name="CuadroTexto 20">
              <a:extLst>
                <a:ext uri="{FF2B5EF4-FFF2-40B4-BE49-F238E27FC236}">
                  <a16:creationId xmlns:a16="http://schemas.microsoft.com/office/drawing/2014/main" id="{81145A06-F006-1F74-D33F-01007FA01F51}"/>
                </a:ext>
              </a:extLst>
            </p:cNvPr>
            <p:cNvSpPr txBox="1"/>
            <p:nvPr/>
          </p:nvSpPr>
          <p:spPr>
            <a:xfrm>
              <a:off x="10013968" y="7300163"/>
              <a:ext cx="4070836" cy="2677656"/>
            </a:xfrm>
            <a:prstGeom prst="rect">
              <a:avLst/>
            </a:prstGeom>
            <a:noFill/>
          </p:spPr>
          <p:txBody>
            <a:bodyPr wrap="square" rtlCol="0">
              <a:spAutoFit/>
            </a:bodyPr>
            <a:lstStyle/>
            <a:p>
              <a:r>
                <a:rPr lang="es-CL" sz="2100" dirty="0">
                  <a:solidFill>
                    <a:schemeClr val="tx1">
                      <a:lumMod val="50000"/>
                      <a:lumOff val="50000"/>
                    </a:schemeClr>
                  </a:solidFill>
                  <a:latin typeface="Montserrat" panose="00000500000000000000" pitchFamily="2" charset="0"/>
                </a:rPr>
                <a:t>Hace más de 2.500 años civilizaciones en América precolombinas ya realizaban minería y construcciones. Inca y Diaguitas, explotación de oro, plata y cobre por indígenas incluido fundir metal.</a:t>
              </a:r>
            </a:p>
          </p:txBody>
        </p:sp>
      </p:grpSp>
      <p:grpSp>
        <p:nvGrpSpPr>
          <p:cNvPr id="10" name="Grupo 9">
            <a:extLst>
              <a:ext uri="{FF2B5EF4-FFF2-40B4-BE49-F238E27FC236}">
                <a16:creationId xmlns:a16="http://schemas.microsoft.com/office/drawing/2014/main" id="{2A161605-7B6C-E0B6-0722-5DB33B7F2D7E}"/>
              </a:ext>
            </a:extLst>
          </p:cNvPr>
          <p:cNvGrpSpPr/>
          <p:nvPr/>
        </p:nvGrpSpPr>
        <p:grpSpPr>
          <a:xfrm>
            <a:off x="5093551" y="1844928"/>
            <a:ext cx="4384548" cy="7896810"/>
            <a:chOff x="5115322" y="1757844"/>
            <a:chExt cx="4384548" cy="7896810"/>
          </a:xfrm>
        </p:grpSpPr>
        <p:pic>
          <p:nvPicPr>
            <p:cNvPr id="11" name="Imagen 10" descr="Gráfico&#10;&#10;El contenido generado por IA puede ser incorrecto.">
              <a:extLst>
                <a:ext uri="{FF2B5EF4-FFF2-40B4-BE49-F238E27FC236}">
                  <a16:creationId xmlns:a16="http://schemas.microsoft.com/office/drawing/2014/main" id="{57B05A1A-4DBE-1062-0608-0AC339FD5E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15322" y="3923420"/>
              <a:ext cx="4384548" cy="3442716"/>
            </a:xfrm>
            <a:prstGeom prst="rect">
              <a:avLst/>
            </a:prstGeom>
          </p:spPr>
        </p:pic>
        <p:pic>
          <p:nvPicPr>
            <p:cNvPr id="16" name="Imagen 15">
              <a:extLst>
                <a:ext uri="{FF2B5EF4-FFF2-40B4-BE49-F238E27FC236}">
                  <a16:creationId xmlns:a16="http://schemas.microsoft.com/office/drawing/2014/main" id="{597724BC-94B4-FC48-6F6A-E5921AB0E1F6}"/>
                </a:ext>
              </a:extLst>
            </p:cNvPr>
            <p:cNvPicPr>
              <a:picLocks noChangeAspect="1"/>
            </p:cNvPicPr>
            <p:nvPr/>
          </p:nvPicPr>
          <p:blipFill>
            <a:blip r:embed="rId11">
              <a:duotone>
                <a:schemeClr val="accent5">
                  <a:shade val="45000"/>
                  <a:satMod val="135000"/>
                </a:schemeClr>
                <a:prstClr val="white"/>
              </a:duotone>
            </a:blip>
            <a:stretch>
              <a:fillRect/>
            </a:stretch>
          </p:blipFill>
          <p:spPr>
            <a:xfrm>
              <a:off x="5606280" y="5301248"/>
              <a:ext cx="557498" cy="545883"/>
            </a:xfrm>
            <a:prstGeom prst="rect">
              <a:avLst/>
            </a:prstGeom>
          </p:spPr>
        </p:pic>
        <p:sp>
          <p:nvSpPr>
            <p:cNvPr id="36" name="CuadroTexto 35">
              <a:extLst>
                <a:ext uri="{FF2B5EF4-FFF2-40B4-BE49-F238E27FC236}">
                  <a16:creationId xmlns:a16="http://schemas.microsoft.com/office/drawing/2014/main" id="{1C80C2B3-E393-C391-343B-98E25AA46E3A}"/>
                </a:ext>
              </a:extLst>
            </p:cNvPr>
            <p:cNvSpPr txBox="1"/>
            <p:nvPr/>
          </p:nvSpPr>
          <p:spPr>
            <a:xfrm>
              <a:off x="6445987" y="5366333"/>
              <a:ext cx="2909459" cy="830997"/>
            </a:xfrm>
            <a:prstGeom prst="rect">
              <a:avLst/>
            </a:prstGeom>
            <a:noFill/>
          </p:spPr>
          <p:txBody>
            <a:bodyPr wrap="square" rtlCol="0">
              <a:spAutoFit/>
            </a:bodyPr>
            <a:lstStyle/>
            <a:p>
              <a:r>
                <a:rPr lang="es-CL" sz="2400" dirty="0">
                  <a:solidFill>
                    <a:schemeClr val="bg2"/>
                  </a:solidFill>
                  <a:latin typeface="Montserrat" panose="00000500000000000000" pitchFamily="2" charset="0"/>
                </a:rPr>
                <a:t>Más de 2.000 años</a:t>
              </a:r>
            </a:p>
          </p:txBody>
        </p:sp>
        <p:pic>
          <p:nvPicPr>
            <p:cNvPr id="18" name="Imagen 17" descr="Un grupo de personas en un puente&#10;&#10;El contenido generado por IA puede ser incorrecto.">
              <a:extLst>
                <a:ext uri="{FF2B5EF4-FFF2-40B4-BE49-F238E27FC236}">
                  <a16:creationId xmlns:a16="http://schemas.microsoft.com/office/drawing/2014/main" id="{E137108C-7EBB-257C-703A-2E7BB3B3294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664629" y="6749493"/>
              <a:ext cx="2905161" cy="2905161"/>
            </a:xfrm>
            <a:prstGeom prst="rect">
              <a:avLst/>
            </a:prstGeom>
            <a:ln>
              <a:solidFill>
                <a:schemeClr val="tx2">
                  <a:lumMod val="90000"/>
                  <a:lumOff val="10000"/>
                </a:schemeClr>
              </a:solidFill>
            </a:ln>
          </p:spPr>
        </p:pic>
        <p:sp>
          <p:nvSpPr>
            <p:cNvPr id="14" name="CuadroTexto 13">
              <a:extLst>
                <a:ext uri="{FF2B5EF4-FFF2-40B4-BE49-F238E27FC236}">
                  <a16:creationId xmlns:a16="http://schemas.microsoft.com/office/drawing/2014/main" id="{B92120F2-4BAB-A33D-BEBF-D9F31B39D400}"/>
                </a:ext>
              </a:extLst>
            </p:cNvPr>
            <p:cNvSpPr txBox="1"/>
            <p:nvPr/>
          </p:nvSpPr>
          <p:spPr>
            <a:xfrm>
              <a:off x="5346919" y="1757844"/>
              <a:ext cx="3990964" cy="2677656"/>
            </a:xfrm>
            <a:prstGeom prst="rect">
              <a:avLst/>
            </a:prstGeom>
            <a:noFill/>
          </p:spPr>
          <p:txBody>
            <a:bodyPr wrap="square" rtlCol="0">
              <a:spAutoFit/>
            </a:bodyPr>
            <a:lstStyle/>
            <a:p>
              <a:r>
                <a:rPr lang="es-CL" sz="2100" dirty="0">
                  <a:solidFill>
                    <a:schemeClr val="tx1">
                      <a:lumMod val="50000"/>
                      <a:lumOff val="50000"/>
                    </a:schemeClr>
                  </a:solidFill>
                  <a:latin typeface="Montserrat" panose="00000500000000000000" pitchFamily="2" charset="0"/>
                </a:rPr>
                <a:t>Los Romanos con sus acueductos, puentes, túneles, carreteras, Panteón, Coliseo, Arco, Basílicas, importancia de de la planificación y ejecución. Gran legado en arquitectura e ingeniería.</a:t>
              </a:r>
            </a:p>
          </p:txBody>
        </p:sp>
      </p:grpSp>
      <p:pic>
        <p:nvPicPr>
          <p:cNvPr id="4" name="Imagen 3" descr="Logotipo&#10;&#10;El contenido generado por IA puede ser incorrecto.">
            <a:extLst>
              <a:ext uri="{FF2B5EF4-FFF2-40B4-BE49-F238E27FC236}">
                <a16:creationId xmlns:a16="http://schemas.microsoft.com/office/drawing/2014/main" id="{4EEFCDD9-B893-7FF9-58BF-015C7D33DF8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26679" y="195927"/>
            <a:ext cx="1911613" cy="1338129"/>
          </a:xfrm>
          <a:prstGeom prst="rect">
            <a:avLst/>
          </a:prstGeom>
        </p:spPr>
      </p:pic>
      <p:grpSp>
        <p:nvGrpSpPr>
          <p:cNvPr id="17" name="Grupo 16">
            <a:extLst>
              <a:ext uri="{FF2B5EF4-FFF2-40B4-BE49-F238E27FC236}">
                <a16:creationId xmlns:a16="http://schemas.microsoft.com/office/drawing/2014/main" id="{E735822C-0EC5-353F-A144-55ABFF9D1B2F}"/>
              </a:ext>
            </a:extLst>
          </p:cNvPr>
          <p:cNvGrpSpPr/>
          <p:nvPr/>
        </p:nvGrpSpPr>
        <p:grpSpPr>
          <a:xfrm>
            <a:off x="13881681" y="2900303"/>
            <a:ext cx="4384548" cy="6495622"/>
            <a:chOff x="13903452" y="2834990"/>
            <a:chExt cx="4384548" cy="6495622"/>
          </a:xfrm>
        </p:grpSpPr>
        <p:sp>
          <p:nvSpPr>
            <p:cNvPr id="28" name="CuadroTexto 27">
              <a:extLst>
                <a:ext uri="{FF2B5EF4-FFF2-40B4-BE49-F238E27FC236}">
                  <a16:creationId xmlns:a16="http://schemas.microsoft.com/office/drawing/2014/main" id="{6AFD7FDF-9B8A-95CE-04E1-473C2812A80C}"/>
                </a:ext>
              </a:extLst>
            </p:cNvPr>
            <p:cNvSpPr txBox="1"/>
            <p:nvPr/>
          </p:nvSpPr>
          <p:spPr>
            <a:xfrm>
              <a:off x="14515661" y="2834990"/>
              <a:ext cx="3651990" cy="1061829"/>
            </a:xfrm>
            <a:prstGeom prst="rect">
              <a:avLst/>
            </a:prstGeom>
            <a:noFill/>
          </p:spPr>
          <p:txBody>
            <a:bodyPr wrap="square" rtlCol="0">
              <a:spAutoFit/>
            </a:bodyPr>
            <a:lstStyle/>
            <a:p>
              <a:r>
                <a:rPr lang="es-CL" sz="2100" dirty="0">
                  <a:solidFill>
                    <a:schemeClr val="tx1">
                      <a:lumMod val="50000"/>
                      <a:lumOff val="50000"/>
                    </a:schemeClr>
                  </a:solidFill>
                  <a:latin typeface="Montserrat" panose="00000500000000000000" pitchFamily="2" charset="0"/>
                </a:rPr>
                <a:t>Oro, cobre, explotación de placeres con uso de mano de obra indígena</a:t>
              </a:r>
            </a:p>
          </p:txBody>
        </p:sp>
        <p:pic>
          <p:nvPicPr>
            <p:cNvPr id="30" name="Imagen 29" descr="Un dibujo de una persona&#10;&#10;El contenido generado por IA puede ser incorrecto.">
              <a:extLst>
                <a:ext uri="{FF2B5EF4-FFF2-40B4-BE49-F238E27FC236}">
                  <a16:creationId xmlns:a16="http://schemas.microsoft.com/office/drawing/2014/main" id="{1A7F0BA1-1070-C139-A7F9-C56DE922B96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903452" y="3911662"/>
              <a:ext cx="4384548" cy="3442716"/>
            </a:xfrm>
            <a:prstGeom prst="rect">
              <a:avLst/>
            </a:prstGeom>
          </p:spPr>
        </p:pic>
        <p:pic>
          <p:nvPicPr>
            <p:cNvPr id="34" name="Imagen 33">
              <a:extLst>
                <a:ext uri="{FF2B5EF4-FFF2-40B4-BE49-F238E27FC236}">
                  <a16:creationId xmlns:a16="http://schemas.microsoft.com/office/drawing/2014/main" id="{EC4F9E35-1C40-6895-A152-01DB2DFE9874}"/>
                </a:ext>
              </a:extLst>
            </p:cNvPr>
            <p:cNvPicPr>
              <a:picLocks noChangeAspect="1"/>
            </p:cNvPicPr>
            <p:nvPr/>
          </p:nvPicPr>
          <p:blipFill>
            <a:blip r:embed="rId15">
              <a:duotone>
                <a:schemeClr val="accent3">
                  <a:shade val="45000"/>
                  <a:satMod val="135000"/>
                </a:schemeClr>
                <a:prstClr val="white"/>
              </a:duotone>
            </a:blip>
            <a:stretch>
              <a:fillRect/>
            </a:stretch>
          </p:blipFill>
          <p:spPr>
            <a:xfrm>
              <a:off x="14570892" y="5104617"/>
              <a:ext cx="243228" cy="1005513"/>
            </a:xfrm>
            <a:prstGeom prst="rect">
              <a:avLst/>
            </a:prstGeom>
          </p:spPr>
        </p:pic>
        <p:sp>
          <p:nvSpPr>
            <p:cNvPr id="38" name="CuadroTexto 37">
              <a:extLst>
                <a:ext uri="{FF2B5EF4-FFF2-40B4-BE49-F238E27FC236}">
                  <a16:creationId xmlns:a16="http://schemas.microsoft.com/office/drawing/2014/main" id="{5FB14666-18A2-36AC-9B2F-1D56C105A1B8}"/>
                </a:ext>
              </a:extLst>
            </p:cNvPr>
            <p:cNvSpPr txBox="1"/>
            <p:nvPr/>
          </p:nvSpPr>
          <p:spPr>
            <a:xfrm>
              <a:off x="15338087" y="5094306"/>
              <a:ext cx="2909459" cy="830997"/>
            </a:xfrm>
            <a:prstGeom prst="rect">
              <a:avLst/>
            </a:prstGeom>
            <a:noFill/>
          </p:spPr>
          <p:txBody>
            <a:bodyPr wrap="square" rtlCol="0">
              <a:spAutoFit/>
            </a:bodyPr>
            <a:lstStyle/>
            <a:p>
              <a:r>
                <a:rPr lang="es-CL" sz="2400" dirty="0">
                  <a:solidFill>
                    <a:schemeClr val="bg2"/>
                  </a:solidFill>
                  <a:latin typeface="Montserrat" panose="00000500000000000000" pitchFamily="2" charset="0"/>
                </a:rPr>
                <a:t>Chile Colonial</a:t>
              </a:r>
            </a:p>
            <a:p>
              <a:r>
                <a:rPr lang="es-CL" sz="2400" dirty="0">
                  <a:solidFill>
                    <a:schemeClr val="bg2"/>
                  </a:solidFill>
                  <a:latin typeface="Montserrat" panose="00000500000000000000" pitchFamily="2" charset="0"/>
                </a:rPr>
                <a:t>1541-1810</a:t>
              </a:r>
            </a:p>
          </p:txBody>
        </p:sp>
        <p:pic>
          <p:nvPicPr>
            <p:cNvPr id="3" name="Picture 2" descr="Orígenes de la explotación económica - Huellas.CL">
              <a:extLst>
                <a:ext uri="{FF2B5EF4-FFF2-40B4-BE49-F238E27FC236}">
                  <a16:creationId xmlns:a16="http://schemas.microsoft.com/office/drawing/2014/main" id="{6EEC9885-222E-25A7-DFAD-38D653BDB9C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515660" y="7107944"/>
              <a:ext cx="3334003" cy="2222668"/>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6">
            <a:extLst>
              <a:ext uri="{FF2B5EF4-FFF2-40B4-BE49-F238E27FC236}">
                <a16:creationId xmlns:a16="http://schemas.microsoft.com/office/drawing/2014/main" id="{C25273F0-B234-514A-5B1E-2150511EF1E7}"/>
              </a:ext>
            </a:extLst>
          </p:cNvPr>
          <p:cNvSpPr txBox="1"/>
          <p:nvPr/>
        </p:nvSpPr>
        <p:spPr>
          <a:xfrm>
            <a:off x="3395210" y="644271"/>
            <a:ext cx="13016883" cy="769441"/>
          </a:xfrm>
          <a:prstGeom prst="rect">
            <a:avLst/>
          </a:prstGeom>
          <a:noFill/>
        </p:spPr>
        <p:txBody>
          <a:bodyPr wrap="square" rtlCol="0">
            <a:spAutoFit/>
          </a:bodyPr>
          <a:lstStyle/>
          <a:p>
            <a:r>
              <a:rPr lang="es-ES" sz="44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Minería y Proyectos desde el comienzo…</a:t>
            </a:r>
            <a:endParaRPr lang="ru-RU" sz="4400" dirty="0">
              <a:solidFill>
                <a:schemeClr val="bg1"/>
              </a:solidFill>
              <a:latin typeface="Roboto Black" panose="02000000000000000000" pitchFamily="2" charset="0"/>
              <a:ea typeface="Roboto Black" panose="02000000000000000000" pitchFamily="2" charset="0"/>
              <a:cs typeface="Open Sans Light" panose="020B0306030504020204" pitchFamily="34" charset="0"/>
            </a:endParaRPr>
          </a:p>
        </p:txBody>
      </p:sp>
    </p:spTree>
    <p:extLst>
      <p:ext uri="{BB962C8B-B14F-4D97-AF65-F5344CB8AC3E}">
        <p14:creationId xmlns:p14="http://schemas.microsoft.com/office/powerpoint/2010/main" val="366178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280E5-560A-5B4D-5D46-56FDAFD69926}"/>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F21DEE97-5923-65C9-593E-EF7D637670A2}"/>
              </a:ext>
            </a:extLst>
          </p:cNvPr>
          <p:cNvPicPr>
            <a:picLocks noChangeAspect="1"/>
          </p:cNvPicPr>
          <p:nvPr/>
        </p:nvPicPr>
        <p:blipFill>
          <a:blip r:embed="rId3"/>
          <a:stretch>
            <a:fillRect/>
          </a:stretch>
        </p:blipFill>
        <p:spPr>
          <a:xfrm>
            <a:off x="10989176" y="-751286"/>
            <a:ext cx="10930206" cy="11039874"/>
          </a:xfrm>
          <a:prstGeom prst="rect">
            <a:avLst/>
          </a:prstGeom>
        </p:spPr>
      </p:pic>
      <p:pic>
        <p:nvPicPr>
          <p:cNvPr id="4" name="Imagen 3" descr="Logotipo&#10;&#10;El contenido generado por IA puede ser incorrecto.">
            <a:extLst>
              <a:ext uri="{FF2B5EF4-FFF2-40B4-BE49-F238E27FC236}">
                <a16:creationId xmlns:a16="http://schemas.microsoft.com/office/drawing/2014/main" id="{01DF71E6-9DFE-5D2E-1A54-9AD1C123FA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6679" y="195927"/>
            <a:ext cx="1911613" cy="1338129"/>
          </a:xfrm>
          <a:prstGeom prst="rect">
            <a:avLst/>
          </a:prstGeom>
        </p:spPr>
      </p:pic>
      <p:sp>
        <p:nvSpPr>
          <p:cNvPr id="9" name="TextBox 16">
            <a:extLst>
              <a:ext uri="{FF2B5EF4-FFF2-40B4-BE49-F238E27FC236}">
                <a16:creationId xmlns:a16="http://schemas.microsoft.com/office/drawing/2014/main" id="{C5FBCED4-5055-9563-F5D3-B26D39F04FEB}"/>
              </a:ext>
            </a:extLst>
          </p:cNvPr>
          <p:cNvSpPr txBox="1"/>
          <p:nvPr/>
        </p:nvSpPr>
        <p:spPr>
          <a:xfrm>
            <a:off x="3395210" y="644271"/>
            <a:ext cx="13016883" cy="769441"/>
          </a:xfrm>
          <a:prstGeom prst="rect">
            <a:avLst/>
          </a:prstGeom>
          <a:noFill/>
        </p:spPr>
        <p:txBody>
          <a:bodyPr wrap="square" rtlCol="0">
            <a:spAutoFit/>
          </a:bodyPr>
          <a:lstStyle/>
          <a:p>
            <a:r>
              <a:rPr lang="es-ES" sz="44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Minería y proyectos en Chile…</a:t>
            </a:r>
            <a:endParaRPr lang="ru-RU" sz="4400" dirty="0">
              <a:solidFill>
                <a:schemeClr val="bg1"/>
              </a:solidFill>
              <a:latin typeface="Roboto Black" panose="02000000000000000000" pitchFamily="2" charset="0"/>
              <a:ea typeface="Roboto Black" panose="02000000000000000000" pitchFamily="2" charset="0"/>
              <a:cs typeface="Open Sans Light" panose="020B0306030504020204" pitchFamily="34" charset="0"/>
            </a:endParaRPr>
          </a:p>
        </p:txBody>
      </p:sp>
      <p:grpSp>
        <p:nvGrpSpPr>
          <p:cNvPr id="16" name="Grupo 15">
            <a:extLst>
              <a:ext uri="{FF2B5EF4-FFF2-40B4-BE49-F238E27FC236}">
                <a16:creationId xmlns:a16="http://schemas.microsoft.com/office/drawing/2014/main" id="{40DC6337-44B6-B01F-C6D3-FDEABD3DCEE4}"/>
              </a:ext>
            </a:extLst>
          </p:cNvPr>
          <p:cNvGrpSpPr/>
          <p:nvPr/>
        </p:nvGrpSpPr>
        <p:grpSpPr>
          <a:xfrm>
            <a:off x="139033" y="1868394"/>
            <a:ext cx="4990751" cy="7395290"/>
            <a:chOff x="139033" y="1868394"/>
            <a:chExt cx="4990751" cy="7395290"/>
          </a:xfrm>
        </p:grpSpPr>
        <p:pic>
          <p:nvPicPr>
            <p:cNvPr id="5" name="Imagen 4" descr="Forma, Rectángulo&#10;&#10;El contenido generado por IA puede ser incorrecto.">
              <a:extLst>
                <a:ext uri="{FF2B5EF4-FFF2-40B4-BE49-F238E27FC236}">
                  <a16:creationId xmlns:a16="http://schemas.microsoft.com/office/drawing/2014/main" id="{47F493B1-340A-FA66-689B-4D5C507878B8}"/>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l="1747"/>
            <a:stretch>
              <a:fillRect/>
            </a:stretch>
          </p:blipFill>
          <p:spPr>
            <a:xfrm>
              <a:off x="139033" y="3911662"/>
              <a:ext cx="4990751" cy="3442716"/>
            </a:xfrm>
            <a:prstGeom prst="rect">
              <a:avLst/>
            </a:prstGeom>
          </p:spPr>
        </p:pic>
        <p:sp>
          <p:nvSpPr>
            <p:cNvPr id="6" name="CuadroTexto 5">
              <a:extLst>
                <a:ext uri="{FF2B5EF4-FFF2-40B4-BE49-F238E27FC236}">
                  <a16:creationId xmlns:a16="http://schemas.microsoft.com/office/drawing/2014/main" id="{8BE48500-1758-0860-C15D-85BB63E45B4B}"/>
                </a:ext>
              </a:extLst>
            </p:cNvPr>
            <p:cNvSpPr txBox="1"/>
            <p:nvPr/>
          </p:nvSpPr>
          <p:spPr>
            <a:xfrm>
              <a:off x="2025017" y="5032855"/>
              <a:ext cx="2909459" cy="1200329"/>
            </a:xfrm>
            <a:prstGeom prst="rect">
              <a:avLst/>
            </a:prstGeom>
            <a:noFill/>
          </p:spPr>
          <p:txBody>
            <a:bodyPr wrap="square" rtlCol="0">
              <a:spAutoFit/>
            </a:bodyPr>
            <a:lstStyle/>
            <a:p>
              <a:r>
                <a:rPr lang="es-CL" sz="2400" dirty="0">
                  <a:solidFill>
                    <a:schemeClr val="bg2"/>
                  </a:solidFill>
                  <a:latin typeface="Montserrat" panose="00000500000000000000" pitchFamily="2" charset="0"/>
                </a:rPr>
                <a:t>Fiebre de Plata y Minería Carbón</a:t>
              </a:r>
            </a:p>
            <a:p>
              <a:r>
                <a:rPr lang="es-CL" sz="2400" dirty="0">
                  <a:solidFill>
                    <a:schemeClr val="bg2"/>
                  </a:solidFill>
                  <a:latin typeface="Montserrat" panose="00000500000000000000" pitchFamily="2" charset="0"/>
                </a:rPr>
                <a:t>1810-1870</a:t>
              </a:r>
            </a:p>
          </p:txBody>
        </p:sp>
        <p:pic>
          <p:nvPicPr>
            <p:cNvPr id="3" name="Picture 4">
              <a:extLst>
                <a:ext uri="{FF2B5EF4-FFF2-40B4-BE49-F238E27FC236}">
                  <a16:creationId xmlns:a16="http://schemas.microsoft.com/office/drawing/2014/main" id="{033EA9D8-AD27-8CCE-4FA5-3478931EDA58}"/>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8160" b="6080"/>
            <a:stretch>
              <a:fillRect/>
            </a:stretch>
          </p:blipFill>
          <p:spPr bwMode="auto">
            <a:xfrm>
              <a:off x="1282485" y="1868394"/>
              <a:ext cx="3375484" cy="2784124"/>
            </a:xfrm>
            <a:prstGeom prst="rect">
              <a:avLst/>
            </a:prstGeom>
            <a:noFill/>
            <a:extLst>
              <a:ext uri="{909E8E84-426E-40DD-AFC4-6F175D3DCCD1}">
                <a14:hiddenFill xmlns:a14="http://schemas.microsoft.com/office/drawing/2010/main">
                  <a:solidFill>
                    <a:srgbClr val="FFFFFF"/>
                  </a:solidFill>
                </a14:hiddenFill>
              </a:ext>
            </a:extLst>
          </p:spPr>
        </p:pic>
        <p:sp>
          <p:nvSpPr>
            <p:cNvPr id="14" name="CuadroTexto 13">
              <a:extLst>
                <a:ext uri="{FF2B5EF4-FFF2-40B4-BE49-F238E27FC236}">
                  <a16:creationId xmlns:a16="http://schemas.microsoft.com/office/drawing/2014/main" id="{FC87DAF8-6E40-2BF1-24E6-D0DDBE9697C4}"/>
                </a:ext>
              </a:extLst>
            </p:cNvPr>
            <p:cNvSpPr txBox="1"/>
            <p:nvPr/>
          </p:nvSpPr>
          <p:spPr>
            <a:xfrm>
              <a:off x="1049232" y="7324692"/>
              <a:ext cx="3651990" cy="1938992"/>
            </a:xfrm>
            <a:prstGeom prst="rect">
              <a:avLst/>
            </a:prstGeom>
            <a:noFill/>
          </p:spPr>
          <p:txBody>
            <a:bodyPr wrap="square" rtlCol="0">
              <a:spAutoFit/>
            </a:bodyPr>
            <a:lstStyle/>
            <a:p>
              <a:r>
                <a:rPr lang="es-CL" sz="2400" dirty="0">
                  <a:solidFill>
                    <a:schemeClr val="tx1">
                      <a:lumMod val="50000"/>
                      <a:lumOff val="50000"/>
                    </a:schemeClr>
                  </a:solidFill>
                  <a:latin typeface="Montserrat" panose="00000500000000000000" pitchFamily="2" charset="0"/>
                </a:rPr>
                <a:t>Fiebre de Plata Chañarcillo, zona de Copiapó, Caracoles. Inicio de Minería del Carbón en el Sur.</a:t>
              </a:r>
            </a:p>
          </p:txBody>
        </p:sp>
        <p:pic>
          <p:nvPicPr>
            <p:cNvPr id="1026" name="Picture 2">
              <a:extLst>
                <a:ext uri="{FF2B5EF4-FFF2-40B4-BE49-F238E27FC236}">
                  <a16:creationId xmlns:a16="http://schemas.microsoft.com/office/drawing/2014/main" id="{E71EA146-FF32-5376-2CF3-C474B15CAE1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2583" t="11370" r="22781" b="31597"/>
            <a:stretch>
              <a:fillRect/>
            </a:stretch>
          </p:blipFill>
          <p:spPr bwMode="auto">
            <a:xfrm>
              <a:off x="1184432" y="5193832"/>
              <a:ext cx="645277" cy="7254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upo 16">
            <a:extLst>
              <a:ext uri="{FF2B5EF4-FFF2-40B4-BE49-F238E27FC236}">
                <a16:creationId xmlns:a16="http://schemas.microsoft.com/office/drawing/2014/main" id="{0D8ABD3C-F777-A06A-8EE0-66FBBE12D9E2}"/>
              </a:ext>
            </a:extLst>
          </p:cNvPr>
          <p:cNvGrpSpPr/>
          <p:nvPr/>
        </p:nvGrpSpPr>
        <p:grpSpPr>
          <a:xfrm>
            <a:off x="5113182" y="2495966"/>
            <a:ext cx="4401150" cy="6889737"/>
            <a:chOff x="5113182" y="2495966"/>
            <a:chExt cx="4401150" cy="6889737"/>
          </a:xfrm>
        </p:grpSpPr>
        <p:pic>
          <p:nvPicPr>
            <p:cNvPr id="11" name="Imagen 10" descr="Gráfico&#10;&#10;El contenido generado por IA puede ser incorrecto.">
              <a:extLst>
                <a:ext uri="{FF2B5EF4-FFF2-40B4-BE49-F238E27FC236}">
                  <a16:creationId xmlns:a16="http://schemas.microsoft.com/office/drawing/2014/main" id="{DD35FEFA-6E50-65C2-907A-694933FF1960}"/>
                </a:ext>
              </a:extLst>
            </p:cNvPr>
            <p:cNvPicPr>
              <a:picLocks noChangeAspect="1"/>
            </p:cNvPicPr>
            <p:nvPr/>
          </p:nvPicPr>
          <p:blipFill>
            <a:blip r:embed="rId9">
              <a:duotone>
                <a:prstClr val="black"/>
                <a:schemeClr val="accent2">
                  <a:tint val="45000"/>
                  <a:satMod val="400000"/>
                </a:schemeClr>
              </a:duotone>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129784" y="3881976"/>
              <a:ext cx="4384548" cy="3442716"/>
            </a:xfrm>
            <a:prstGeom prst="rect">
              <a:avLst/>
            </a:prstGeom>
          </p:spPr>
        </p:pic>
        <p:sp>
          <p:nvSpPr>
            <p:cNvPr id="36" name="CuadroTexto 35">
              <a:extLst>
                <a:ext uri="{FF2B5EF4-FFF2-40B4-BE49-F238E27FC236}">
                  <a16:creationId xmlns:a16="http://schemas.microsoft.com/office/drawing/2014/main" id="{700CFD7F-5AF9-9B27-557A-8A105CCDC6A1}"/>
                </a:ext>
              </a:extLst>
            </p:cNvPr>
            <p:cNvSpPr txBox="1"/>
            <p:nvPr/>
          </p:nvSpPr>
          <p:spPr>
            <a:xfrm>
              <a:off x="6562687" y="5154904"/>
              <a:ext cx="2909459" cy="830997"/>
            </a:xfrm>
            <a:prstGeom prst="rect">
              <a:avLst/>
            </a:prstGeom>
            <a:noFill/>
          </p:spPr>
          <p:txBody>
            <a:bodyPr wrap="square" rtlCol="0">
              <a:spAutoFit/>
            </a:bodyPr>
            <a:lstStyle/>
            <a:p>
              <a:r>
                <a:rPr lang="es-CL" sz="2400" dirty="0">
                  <a:solidFill>
                    <a:schemeClr val="bg2"/>
                  </a:solidFill>
                  <a:latin typeface="Montserrat" panose="00000500000000000000" pitchFamily="2" charset="0"/>
                </a:rPr>
                <a:t>Era del Salitre</a:t>
              </a:r>
            </a:p>
            <a:p>
              <a:r>
                <a:rPr lang="es-CL" sz="2400" dirty="0">
                  <a:solidFill>
                    <a:schemeClr val="bg2"/>
                  </a:solidFill>
                  <a:latin typeface="Montserrat" panose="00000500000000000000" pitchFamily="2" charset="0"/>
                </a:rPr>
                <a:t>1870-1930</a:t>
              </a:r>
            </a:p>
          </p:txBody>
        </p:sp>
        <p:pic>
          <p:nvPicPr>
            <p:cNvPr id="1030" name="Picture 6">
              <a:extLst>
                <a:ext uri="{FF2B5EF4-FFF2-40B4-BE49-F238E27FC236}">
                  <a16:creationId xmlns:a16="http://schemas.microsoft.com/office/drawing/2014/main" id="{2F8FED84-9631-6095-AF62-3F328BFB62D3}"/>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3940"/>
            <a:stretch>
              <a:fillRect/>
            </a:stretch>
          </p:blipFill>
          <p:spPr bwMode="auto">
            <a:xfrm>
              <a:off x="5113182" y="7021921"/>
              <a:ext cx="3618859" cy="23637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ED951F7-B4B8-494D-6117-BE951E6C573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14791" y="5071765"/>
              <a:ext cx="979062" cy="979062"/>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28CCE48E-B8D3-7A42-1AC5-243B33B3AA1F}"/>
                </a:ext>
              </a:extLst>
            </p:cNvPr>
            <p:cNvSpPr txBox="1"/>
            <p:nvPr/>
          </p:nvSpPr>
          <p:spPr>
            <a:xfrm>
              <a:off x="5611844" y="2495966"/>
              <a:ext cx="3651990" cy="1569660"/>
            </a:xfrm>
            <a:prstGeom prst="rect">
              <a:avLst/>
            </a:prstGeom>
            <a:noFill/>
          </p:spPr>
          <p:txBody>
            <a:bodyPr wrap="square" rtlCol="0">
              <a:spAutoFit/>
            </a:bodyPr>
            <a:lstStyle/>
            <a:p>
              <a:r>
                <a:rPr lang="es-CL" sz="2400" dirty="0">
                  <a:solidFill>
                    <a:schemeClr val="tx1">
                      <a:lumMod val="50000"/>
                      <a:lumOff val="50000"/>
                    </a:schemeClr>
                  </a:solidFill>
                  <a:latin typeface="Montserrat" panose="00000500000000000000" pitchFamily="2" charset="0"/>
                </a:rPr>
                <a:t>Grandes desarrollos de minería y explotación del salitre en el norte del País</a:t>
              </a:r>
            </a:p>
          </p:txBody>
        </p:sp>
      </p:grpSp>
      <p:grpSp>
        <p:nvGrpSpPr>
          <p:cNvPr id="26" name="Grupo 25">
            <a:extLst>
              <a:ext uri="{FF2B5EF4-FFF2-40B4-BE49-F238E27FC236}">
                <a16:creationId xmlns:a16="http://schemas.microsoft.com/office/drawing/2014/main" id="{044D2E1D-8CE1-4B69-7459-4F817FEAE695}"/>
              </a:ext>
            </a:extLst>
          </p:cNvPr>
          <p:cNvGrpSpPr/>
          <p:nvPr/>
        </p:nvGrpSpPr>
        <p:grpSpPr>
          <a:xfrm>
            <a:off x="9203856" y="1864629"/>
            <a:ext cx="9084144" cy="7506884"/>
            <a:chOff x="9203856" y="1864629"/>
            <a:chExt cx="9084144" cy="7506884"/>
          </a:xfrm>
        </p:grpSpPr>
        <p:pic>
          <p:nvPicPr>
            <p:cNvPr id="20" name="Imagen 19" descr="Imagen que contiene Gráfico&#10;&#10;El contenido generado por IA puede ser incorrecto.">
              <a:extLst>
                <a:ext uri="{FF2B5EF4-FFF2-40B4-BE49-F238E27FC236}">
                  <a16:creationId xmlns:a16="http://schemas.microsoft.com/office/drawing/2014/main" id="{8CA851A1-9FBD-2ECD-6DF5-D3A304609324}"/>
                </a:ext>
              </a:extLst>
            </p:cNvPr>
            <p:cNvPicPr>
              <a:picLocks noChangeAspect="1"/>
            </p:cNvPicPr>
            <p:nvPr/>
          </p:nvPicPr>
          <p:blipFill>
            <a:blip r:embed="rId1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514332" y="3881976"/>
              <a:ext cx="4389120" cy="3442716"/>
            </a:xfrm>
            <a:prstGeom prst="rect">
              <a:avLst/>
            </a:prstGeom>
          </p:spPr>
        </p:pic>
        <p:sp>
          <p:nvSpPr>
            <p:cNvPr id="37" name="CuadroTexto 36">
              <a:extLst>
                <a:ext uri="{FF2B5EF4-FFF2-40B4-BE49-F238E27FC236}">
                  <a16:creationId xmlns:a16="http://schemas.microsoft.com/office/drawing/2014/main" id="{F292C435-5B10-EC73-292F-30D5536F1AF2}"/>
                </a:ext>
              </a:extLst>
            </p:cNvPr>
            <p:cNvSpPr txBox="1"/>
            <p:nvPr/>
          </p:nvSpPr>
          <p:spPr>
            <a:xfrm>
              <a:off x="10913184" y="5174637"/>
              <a:ext cx="2909459" cy="830997"/>
            </a:xfrm>
            <a:prstGeom prst="rect">
              <a:avLst/>
            </a:prstGeom>
            <a:noFill/>
          </p:spPr>
          <p:txBody>
            <a:bodyPr wrap="square" rtlCol="0">
              <a:spAutoFit/>
            </a:bodyPr>
            <a:lstStyle/>
            <a:p>
              <a:r>
                <a:rPr lang="es-CL" sz="2400" dirty="0">
                  <a:solidFill>
                    <a:schemeClr val="bg2"/>
                  </a:solidFill>
                  <a:latin typeface="Montserrat" panose="00000500000000000000" pitchFamily="2" charset="0"/>
                </a:rPr>
                <a:t>Era del Cobre</a:t>
              </a:r>
            </a:p>
            <a:p>
              <a:r>
                <a:rPr lang="es-CL" sz="2400" dirty="0">
                  <a:solidFill>
                    <a:schemeClr val="bg2"/>
                  </a:solidFill>
                  <a:latin typeface="Montserrat" panose="00000500000000000000" pitchFamily="2" charset="0"/>
                </a:rPr>
                <a:t>1930-2010</a:t>
              </a:r>
            </a:p>
          </p:txBody>
        </p:sp>
        <p:pic>
          <p:nvPicPr>
            <p:cNvPr id="32" name="Imagen 31" descr="Imagen que contiene exterior, pasto, roca, sucio&#10;&#10;El contenido generado por IA puede ser incorrecto.">
              <a:extLst>
                <a:ext uri="{FF2B5EF4-FFF2-40B4-BE49-F238E27FC236}">
                  <a16:creationId xmlns:a16="http://schemas.microsoft.com/office/drawing/2014/main" id="{26D2758B-75EB-9329-8E4C-7A03A0D1367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623968" y="1864629"/>
              <a:ext cx="3932836" cy="2619973"/>
            </a:xfrm>
            <a:prstGeom prst="rect">
              <a:avLst/>
            </a:prstGeom>
            <a:ln>
              <a:solidFill>
                <a:schemeClr val="accent1">
                  <a:lumMod val="60000"/>
                  <a:lumOff val="40000"/>
                </a:schemeClr>
              </a:solidFill>
            </a:ln>
          </p:spPr>
        </p:pic>
        <p:pic>
          <p:nvPicPr>
            <p:cNvPr id="12" name="Imagen 11">
              <a:extLst>
                <a:ext uri="{FF2B5EF4-FFF2-40B4-BE49-F238E27FC236}">
                  <a16:creationId xmlns:a16="http://schemas.microsoft.com/office/drawing/2014/main" id="{8B52D897-84A9-E8E7-CE67-CD37FC2AB9CE}"/>
                </a:ext>
              </a:extLst>
            </p:cNvPr>
            <p:cNvPicPr>
              <a:picLocks noChangeAspect="1"/>
            </p:cNvPicPr>
            <p:nvPr/>
          </p:nvPicPr>
          <p:blipFill>
            <a:blip r:embed="rId15"/>
            <a:stretch>
              <a:fillRect/>
            </a:stretch>
          </p:blipFill>
          <p:spPr>
            <a:xfrm>
              <a:off x="10033451" y="5199723"/>
              <a:ext cx="464516" cy="712978"/>
            </a:xfrm>
            <a:prstGeom prst="rect">
              <a:avLst/>
            </a:prstGeom>
          </p:spPr>
        </p:pic>
        <p:sp>
          <p:nvSpPr>
            <p:cNvPr id="21" name="CuadroTexto 20">
              <a:extLst>
                <a:ext uri="{FF2B5EF4-FFF2-40B4-BE49-F238E27FC236}">
                  <a16:creationId xmlns:a16="http://schemas.microsoft.com/office/drawing/2014/main" id="{A6BCFD46-B8C9-A88C-54FE-DA7A5750E84B}"/>
                </a:ext>
              </a:extLst>
            </p:cNvPr>
            <p:cNvSpPr txBox="1"/>
            <p:nvPr/>
          </p:nvSpPr>
          <p:spPr>
            <a:xfrm>
              <a:off x="9203856" y="7278562"/>
              <a:ext cx="3771223" cy="1938992"/>
            </a:xfrm>
            <a:prstGeom prst="rect">
              <a:avLst/>
            </a:prstGeom>
            <a:noFill/>
          </p:spPr>
          <p:txBody>
            <a:bodyPr wrap="square" rtlCol="0">
              <a:spAutoFit/>
            </a:bodyPr>
            <a:lstStyle/>
            <a:p>
              <a:r>
                <a:rPr lang="es-ES" sz="2000" dirty="0">
                  <a:solidFill>
                    <a:schemeClr val="tx1">
                      <a:lumMod val="50000"/>
                      <a:lumOff val="50000"/>
                    </a:schemeClr>
                  </a:solidFill>
                  <a:latin typeface="Montserrat" panose="00000500000000000000" pitchFamily="2" charset="0"/>
                </a:rPr>
                <a:t>El Teniente (1905), Chuquicamata (1915), Potrerillos (1926), El Salvador (1959), Andina (1970), Pudahuel (1979), El Indio (1979), Codelco (1971-1976).</a:t>
              </a:r>
              <a:endParaRPr lang="es-CL" sz="2000" dirty="0">
                <a:solidFill>
                  <a:schemeClr val="tx1">
                    <a:lumMod val="50000"/>
                    <a:lumOff val="50000"/>
                  </a:schemeClr>
                </a:solidFill>
                <a:latin typeface="Montserrat" panose="00000500000000000000" pitchFamily="2" charset="0"/>
              </a:endParaRPr>
            </a:p>
          </p:txBody>
        </p:sp>
        <p:sp>
          <p:nvSpPr>
            <p:cNvPr id="8" name="CuadroTexto 7">
              <a:extLst>
                <a:ext uri="{FF2B5EF4-FFF2-40B4-BE49-F238E27FC236}">
                  <a16:creationId xmlns:a16="http://schemas.microsoft.com/office/drawing/2014/main" id="{66D44656-850D-8E22-DF83-6D88B4A23BB2}"/>
                </a:ext>
              </a:extLst>
            </p:cNvPr>
            <p:cNvSpPr txBox="1"/>
            <p:nvPr/>
          </p:nvSpPr>
          <p:spPr>
            <a:xfrm>
              <a:off x="12954000" y="7063189"/>
              <a:ext cx="5334000" cy="2308324"/>
            </a:xfrm>
            <a:prstGeom prst="rect">
              <a:avLst/>
            </a:prstGeom>
            <a:noFill/>
          </p:spPr>
          <p:txBody>
            <a:bodyPr wrap="square" rtlCol="0">
              <a:spAutoFit/>
            </a:bodyPr>
            <a:lstStyle/>
            <a:p>
              <a:r>
                <a:rPr lang="es-ES" sz="2400" b="1" dirty="0">
                  <a:solidFill>
                    <a:schemeClr val="tx1">
                      <a:lumMod val="50000"/>
                      <a:lumOff val="50000"/>
                    </a:schemeClr>
                  </a:solidFill>
                  <a:latin typeface="Montserrat" panose="00000500000000000000" pitchFamily="2" charset="0"/>
                </a:rPr>
                <a:t>Primeros proyectos “</a:t>
              </a:r>
              <a:r>
                <a:rPr lang="es-ES" sz="2400" b="1" dirty="0" err="1">
                  <a:solidFill>
                    <a:schemeClr val="tx1">
                      <a:lumMod val="50000"/>
                      <a:lumOff val="50000"/>
                    </a:schemeClr>
                  </a:solidFill>
                  <a:latin typeface="Montserrat" panose="00000500000000000000" pitchFamily="2" charset="0"/>
                </a:rPr>
                <a:t>fast-track</a:t>
              </a:r>
              <a:r>
                <a:rPr lang="es-ES" sz="2400" b="1" dirty="0">
                  <a:solidFill>
                    <a:schemeClr val="tx1">
                      <a:lumMod val="50000"/>
                      <a:lumOff val="50000"/>
                    </a:schemeClr>
                  </a:solidFill>
                  <a:latin typeface="Montserrat" panose="00000500000000000000" pitchFamily="2" charset="0"/>
                </a:rPr>
                <a:t>” </a:t>
              </a:r>
            </a:p>
            <a:p>
              <a:r>
                <a:rPr lang="es-ES" sz="2000" dirty="0">
                  <a:solidFill>
                    <a:schemeClr val="tx1">
                      <a:lumMod val="50000"/>
                      <a:lumOff val="50000"/>
                    </a:schemeClr>
                  </a:solidFill>
                  <a:latin typeface="Montserrat" panose="00000500000000000000" pitchFamily="2" charset="0"/>
                </a:rPr>
                <a:t>Los Bronces (1980), Escondida (1990), Andina (1993), Quebrada Blanca (1994), Cerro Colorado (1994), Candelaria (1995), Pelambres (1999), Collahuasi (1999), El </a:t>
              </a:r>
              <a:r>
                <a:rPr lang="es-ES" sz="2000" dirty="0" err="1">
                  <a:solidFill>
                    <a:schemeClr val="tx1">
                      <a:lumMod val="50000"/>
                      <a:lumOff val="50000"/>
                    </a:schemeClr>
                  </a:solidFill>
                  <a:latin typeface="Montserrat" panose="00000500000000000000" pitchFamily="2" charset="0"/>
                </a:rPr>
                <a:t>Peñon</a:t>
              </a:r>
              <a:r>
                <a:rPr lang="es-ES" sz="2000" dirty="0">
                  <a:solidFill>
                    <a:schemeClr val="tx1">
                      <a:lumMod val="50000"/>
                      <a:lumOff val="50000"/>
                    </a:schemeClr>
                  </a:solidFill>
                  <a:latin typeface="Montserrat" panose="00000500000000000000" pitchFamily="2" charset="0"/>
                </a:rPr>
                <a:t> (2000), </a:t>
              </a:r>
              <a:r>
                <a:rPr lang="es-ES" sz="2000" dirty="0" err="1">
                  <a:solidFill>
                    <a:schemeClr val="tx1">
                      <a:lumMod val="50000"/>
                      <a:lumOff val="50000"/>
                    </a:schemeClr>
                  </a:solidFill>
                  <a:latin typeface="Montserrat" panose="00000500000000000000" pitchFamily="2" charset="0"/>
                </a:rPr>
                <a:t>Spence</a:t>
              </a:r>
              <a:r>
                <a:rPr lang="es-ES" sz="2000" dirty="0">
                  <a:solidFill>
                    <a:schemeClr val="tx1">
                      <a:lumMod val="50000"/>
                      <a:lumOff val="50000"/>
                    </a:schemeClr>
                  </a:solidFill>
                  <a:latin typeface="Montserrat" panose="00000500000000000000" pitchFamily="2" charset="0"/>
                </a:rPr>
                <a:t> (2006), Gabriela Mistral (2008), Ministro Hales (2010), </a:t>
              </a:r>
              <a:endParaRPr lang="es-CL" sz="2000" dirty="0">
                <a:solidFill>
                  <a:schemeClr val="tx1">
                    <a:lumMod val="50000"/>
                    <a:lumOff val="50000"/>
                  </a:schemeClr>
                </a:solidFill>
                <a:latin typeface="Montserrat" panose="00000500000000000000" pitchFamily="2" charset="0"/>
              </a:endParaRPr>
            </a:p>
          </p:txBody>
        </p:sp>
      </p:grpSp>
      <p:grpSp>
        <p:nvGrpSpPr>
          <p:cNvPr id="33" name="Grupo 32">
            <a:extLst>
              <a:ext uri="{FF2B5EF4-FFF2-40B4-BE49-F238E27FC236}">
                <a16:creationId xmlns:a16="http://schemas.microsoft.com/office/drawing/2014/main" id="{26524C00-2380-8F8E-5A56-97B46BF3EDBF}"/>
              </a:ext>
            </a:extLst>
          </p:cNvPr>
          <p:cNvGrpSpPr/>
          <p:nvPr/>
        </p:nvGrpSpPr>
        <p:grpSpPr>
          <a:xfrm>
            <a:off x="13861266" y="1447578"/>
            <a:ext cx="4384548" cy="5232224"/>
            <a:chOff x="13861266" y="1447578"/>
            <a:chExt cx="4384548" cy="5232224"/>
          </a:xfrm>
        </p:grpSpPr>
        <p:pic>
          <p:nvPicPr>
            <p:cNvPr id="30" name="Imagen 29" descr="Un dibujo de una persona&#10;&#10;El contenido generado por IA puede ser incorrecto.">
              <a:extLst>
                <a:ext uri="{FF2B5EF4-FFF2-40B4-BE49-F238E27FC236}">
                  <a16:creationId xmlns:a16="http://schemas.microsoft.com/office/drawing/2014/main" id="{AFC0C7C5-2676-AF21-FBDE-9B6C792C5575}"/>
                </a:ext>
              </a:extLst>
            </p:cNvPr>
            <p:cNvPicPr>
              <a:picLocks noChangeAspect="1"/>
            </p:cNvPicPr>
            <p:nvPr/>
          </p:nvPicPr>
          <p:blipFill>
            <a:blip r:embed="rId16">
              <a:duotone>
                <a:schemeClr val="accent6">
                  <a:shade val="45000"/>
                  <a:satMod val="135000"/>
                </a:schemeClr>
                <a:prstClr val="white"/>
              </a:duotone>
              <a:extLst>
                <a:ext uri="{BEBA8EAE-BF5A-486C-A8C5-ECC9F3942E4B}">
                  <a14:imgProps xmlns:a14="http://schemas.microsoft.com/office/drawing/2010/main">
                    <a14:imgLayer r:embed="rId17">
                      <a14:imgEffect>
                        <a14:saturation sat="0"/>
                      </a14:imgEffect>
                    </a14:imgLayer>
                  </a14:imgProps>
                </a:ext>
                <a:ext uri="{28A0092B-C50C-407E-A947-70E740481C1C}">
                  <a14:useLocalDpi xmlns:a14="http://schemas.microsoft.com/office/drawing/2010/main" val="0"/>
                </a:ext>
              </a:extLst>
            </a:blip>
            <a:srcRect b="18732"/>
            <a:stretch>
              <a:fillRect/>
            </a:stretch>
          </p:blipFill>
          <p:spPr>
            <a:xfrm>
              <a:off x="13861266" y="3881976"/>
              <a:ext cx="4384548" cy="2797826"/>
            </a:xfrm>
            <a:prstGeom prst="rect">
              <a:avLst/>
            </a:prstGeom>
          </p:spPr>
        </p:pic>
        <p:sp>
          <p:nvSpPr>
            <p:cNvPr id="38" name="CuadroTexto 37">
              <a:extLst>
                <a:ext uri="{FF2B5EF4-FFF2-40B4-BE49-F238E27FC236}">
                  <a16:creationId xmlns:a16="http://schemas.microsoft.com/office/drawing/2014/main" id="{514A3991-D2E5-15C7-C82D-4EBC3EDAE87A}"/>
                </a:ext>
              </a:extLst>
            </p:cNvPr>
            <p:cNvSpPr txBox="1"/>
            <p:nvPr/>
          </p:nvSpPr>
          <p:spPr>
            <a:xfrm>
              <a:off x="15302304" y="5318069"/>
              <a:ext cx="2219578" cy="476946"/>
            </a:xfrm>
            <a:prstGeom prst="rect">
              <a:avLst/>
            </a:prstGeom>
            <a:noFill/>
          </p:spPr>
          <p:txBody>
            <a:bodyPr wrap="square" rtlCol="0">
              <a:spAutoFit/>
            </a:bodyPr>
            <a:lstStyle/>
            <a:p>
              <a:r>
                <a:rPr lang="es-CL" sz="2400" dirty="0">
                  <a:solidFill>
                    <a:schemeClr val="bg2"/>
                  </a:solidFill>
                  <a:latin typeface="Montserrat" panose="00000500000000000000" pitchFamily="2" charset="0"/>
                </a:rPr>
                <a:t>2010-hoy</a:t>
              </a:r>
            </a:p>
          </p:txBody>
        </p:sp>
        <p:pic>
          <p:nvPicPr>
            <p:cNvPr id="15" name="Imagen 14">
              <a:extLst>
                <a:ext uri="{FF2B5EF4-FFF2-40B4-BE49-F238E27FC236}">
                  <a16:creationId xmlns:a16="http://schemas.microsoft.com/office/drawing/2014/main" id="{E6C9D326-E7CC-6EAC-53B5-280663C42DCE}"/>
                </a:ext>
              </a:extLst>
            </p:cNvPr>
            <p:cNvPicPr>
              <a:picLocks noChangeAspect="1"/>
            </p:cNvPicPr>
            <p:nvPr/>
          </p:nvPicPr>
          <p:blipFill>
            <a:blip r:embed="rId18"/>
            <a:stretch>
              <a:fillRect/>
            </a:stretch>
          </p:blipFill>
          <p:spPr>
            <a:xfrm>
              <a:off x="14281560" y="5201613"/>
              <a:ext cx="676280" cy="666755"/>
            </a:xfrm>
            <a:prstGeom prst="rect">
              <a:avLst/>
            </a:prstGeom>
          </p:spPr>
        </p:pic>
        <p:sp>
          <p:nvSpPr>
            <p:cNvPr id="28" name="CuadroTexto 27">
              <a:extLst>
                <a:ext uri="{FF2B5EF4-FFF2-40B4-BE49-F238E27FC236}">
                  <a16:creationId xmlns:a16="http://schemas.microsoft.com/office/drawing/2014/main" id="{5C61DBEA-9792-CA01-73D1-B568B71D99F8}"/>
                </a:ext>
              </a:extLst>
            </p:cNvPr>
            <p:cNvSpPr txBox="1"/>
            <p:nvPr/>
          </p:nvSpPr>
          <p:spPr>
            <a:xfrm>
              <a:off x="14249252" y="1447578"/>
              <a:ext cx="3697734" cy="2677656"/>
            </a:xfrm>
            <a:prstGeom prst="rect">
              <a:avLst/>
            </a:prstGeom>
            <a:noFill/>
          </p:spPr>
          <p:txBody>
            <a:bodyPr wrap="square" rtlCol="0">
              <a:spAutoFit/>
            </a:bodyPr>
            <a:lstStyle/>
            <a:p>
              <a:r>
                <a:rPr lang="es-CL" sz="2400" dirty="0">
                  <a:solidFill>
                    <a:schemeClr val="tx1">
                      <a:lumMod val="50000"/>
                      <a:lumOff val="50000"/>
                    </a:schemeClr>
                  </a:solidFill>
                  <a:latin typeface="Montserrat" panose="00000500000000000000" pitchFamily="2" charset="0"/>
                </a:rPr>
                <a:t>Hoy los grandes proyectos mineros en chile continúan esta tradición, enfrentando desafíos complejos y la necesidad de una gestión robusta </a:t>
              </a:r>
            </a:p>
          </p:txBody>
        </p:sp>
      </p:grpSp>
    </p:spTree>
    <p:extLst>
      <p:ext uri="{BB962C8B-B14F-4D97-AF65-F5344CB8AC3E}">
        <p14:creationId xmlns:p14="http://schemas.microsoft.com/office/powerpoint/2010/main" val="3990181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arn(inVertical)">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arcador de posición de imagen 9">
            <a:extLst>
              <a:ext uri="{FF2B5EF4-FFF2-40B4-BE49-F238E27FC236}">
                <a16:creationId xmlns:a16="http://schemas.microsoft.com/office/drawing/2014/main" id="{D3806ED1-AB6A-2A6B-FDE7-DC796ADB9BFE}"/>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22570" r="22570"/>
          <a:stretch/>
        </p:blipFill>
        <p:spPr/>
      </p:pic>
      <p:sp>
        <p:nvSpPr>
          <p:cNvPr id="13" name="TextBox 12"/>
          <p:cNvSpPr txBox="1"/>
          <p:nvPr/>
        </p:nvSpPr>
        <p:spPr>
          <a:xfrm>
            <a:off x="881788" y="889915"/>
            <a:ext cx="8719411" cy="2308324"/>
          </a:xfrm>
          <a:prstGeom prst="rect">
            <a:avLst/>
          </a:prstGeom>
          <a:noFill/>
        </p:spPr>
        <p:txBody>
          <a:bodyPr wrap="square" rtlCol="0">
            <a:spAutoFit/>
          </a:bodyPr>
          <a:lstStyle/>
          <a:p>
            <a:r>
              <a:rPr lang="es-ES" sz="48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Elementos Claves que se repiten en proyectos exitosos</a:t>
            </a:r>
            <a:endParaRPr lang="ru-RU" sz="4800" dirty="0">
              <a:solidFill>
                <a:schemeClr val="bg1"/>
              </a:solidFill>
              <a:latin typeface="Roboto Black" panose="02000000000000000000" pitchFamily="2" charset="0"/>
              <a:ea typeface="Roboto Black" panose="02000000000000000000" pitchFamily="2" charset="0"/>
              <a:cs typeface="Open Sans Light" panose="020B0306030504020204" pitchFamily="34" charset="0"/>
            </a:endParaRPr>
          </a:p>
        </p:txBody>
      </p:sp>
      <p:sp>
        <p:nvSpPr>
          <p:cNvPr id="16" name="TextBox 15"/>
          <p:cNvSpPr txBox="1"/>
          <p:nvPr/>
        </p:nvSpPr>
        <p:spPr>
          <a:xfrm>
            <a:off x="1984536" y="3752564"/>
            <a:ext cx="5848355" cy="829651"/>
          </a:xfrm>
          <a:prstGeom prst="rect">
            <a:avLst/>
          </a:prstGeom>
          <a:noFill/>
        </p:spPr>
        <p:txBody>
          <a:bodyPr wrap="square" rtlCol="0">
            <a:spAutoFit/>
          </a:bodyPr>
          <a:lstStyle/>
          <a:p>
            <a:pPr defTabSz="360000">
              <a:lnSpc>
                <a:spcPct val="150000"/>
              </a:lnSpc>
            </a:pPr>
            <a:r>
              <a:rPr lang="es-ES" sz="3600" dirty="0">
                <a:solidFill>
                  <a:schemeClr val="bg1"/>
                </a:solidFill>
                <a:latin typeface="Montserrat" panose="00000500000000000000" pitchFamily="2" charset="0"/>
                <a:ea typeface="Roboto Light" panose="02000000000000000000" pitchFamily="2" charset="0"/>
                <a:cs typeface="Open Sans Light" panose="020B0306030504020204" pitchFamily="34" charset="0"/>
              </a:rPr>
              <a:t>1 Equipo de Proyecto</a:t>
            </a:r>
            <a:endParaRPr lang="ru-RU" sz="3600" spc="-150" dirty="0">
              <a:solidFill>
                <a:schemeClr val="bg1"/>
              </a:solidFill>
              <a:latin typeface="Montserrat" panose="00000500000000000000" pitchFamily="2" charset="0"/>
              <a:ea typeface="Roboto Light" panose="02000000000000000000" pitchFamily="2" charset="0"/>
              <a:cs typeface="Open Sans Light" panose="020B0306030504020204" pitchFamily="34" charset="0"/>
            </a:endParaRPr>
          </a:p>
        </p:txBody>
      </p:sp>
      <p:pic>
        <p:nvPicPr>
          <p:cNvPr id="8" name="Marcador de posición de imagen 7" descr="Imagen que contiene Texto&#10;&#10;El contenido generado por IA puede ser incorrecto.">
            <a:extLst>
              <a:ext uri="{FF2B5EF4-FFF2-40B4-BE49-F238E27FC236}">
                <a16:creationId xmlns:a16="http://schemas.microsoft.com/office/drawing/2014/main" id="{9746604B-1AC0-981D-6D16-73A50AA9EFD2}"/>
              </a:ext>
            </a:extLst>
          </p:cNvPr>
          <p:cNvPicPr>
            <a:picLocks noGrp="1" noChangeAspect="1"/>
          </p:cNvPicPr>
          <p:nvPr>
            <p:ph type="pic" sz="quarter" idx="16"/>
          </p:nvPr>
        </p:nvPicPr>
        <p:blipFill>
          <a:blip r:embed="rId4" cstate="print">
            <a:extLst>
              <a:ext uri="{28A0092B-C50C-407E-A947-70E740481C1C}">
                <a14:useLocalDpi xmlns:a14="http://schemas.microsoft.com/office/drawing/2010/main" val="0"/>
              </a:ext>
            </a:extLst>
          </a:blip>
          <a:srcRect l="16824" r="16824"/>
          <a:stretch>
            <a:fillRect/>
          </a:stretch>
        </p:blipFill>
        <p:spPr/>
      </p:pic>
      <p:sp>
        <p:nvSpPr>
          <p:cNvPr id="11" name="TextBox 15">
            <a:extLst>
              <a:ext uri="{FF2B5EF4-FFF2-40B4-BE49-F238E27FC236}">
                <a16:creationId xmlns:a16="http://schemas.microsoft.com/office/drawing/2014/main" id="{A292123C-63E5-CEDD-04A1-EEB3FFF5A6B4}"/>
              </a:ext>
            </a:extLst>
          </p:cNvPr>
          <p:cNvSpPr txBox="1"/>
          <p:nvPr/>
        </p:nvSpPr>
        <p:spPr>
          <a:xfrm>
            <a:off x="1984537" y="5060608"/>
            <a:ext cx="4826506" cy="829651"/>
          </a:xfrm>
          <a:prstGeom prst="rect">
            <a:avLst/>
          </a:prstGeom>
          <a:noFill/>
        </p:spPr>
        <p:txBody>
          <a:bodyPr wrap="square" rtlCol="0">
            <a:spAutoFit/>
          </a:bodyPr>
          <a:lstStyle/>
          <a:p>
            <a:pPr defTabSz="360000">
              <a:lnSpc>
                <a:spcPct val="150000"/>
              </a:lnSpc>
            </a:pPr>
            <a:r>
              <a:rPr lang="es-ES" sz="3600" dirty="0">
                <a:solidFill>
                  <a:schemeClr val="bg1"/>
                </a:solidFill>
                <a:latin typeface="Montserrat" panose="00000500000000000000" pitchFamily="2" charset="0"/>
                <a:ea typeface="Roboto Light" panose="02000000000000000000" pitchFamily="2" charset="0"/>
                <a:cs typeface="Open Sans Light" panose="020B0306030504020204" pitchFamily="34" charset="0"/>
              </a:rPr>
              <a:t>2 Cultura Dueño</a:t>
            </a:r>
            <a:endParaRPr lang="ru-RU" sz="3600" spc="-150" dirty="0">
              <a:solidFill>
                <a:schemeClr val="bg1"/>
              </a:solidFill>
              <a:latin typeface="Montserrat" panose="00000500000000000000" pitchFamily="2" charset="0"/>
              <a:ea typeface="Roboto Light" panose="02000000000000000000" pitchFamily="2" charset="0"/>
              <a:cs typeface="Open Sans Light" panose="020B0306030504020204" pitchFamily="34" charset="0"/>
            </a:endParaRPr>
          </a:p>
        </p:txBody>
      </p:sp>
      <p:sp>
        <p:nvSpPr>
          <p:cNvPr id="12" name="TextBox 15">
            <a:extLst>
              <a:ext uri="{FF2B5EF4-FFF2-40B4-BE49-F238E27FC236}">
                <a16:creationId xmlns:a16="http://schemas.microsoft.com/office/drawing/2014/main" id="{1CF89A10-E745-6F6C-27F0-420EFF4DE6EE}"/>
              </a:ext>
            </a:extLst>
          </p:cNvPr>
          <p:cNvSpPr txBox="1"/>
          <p:nvPr/>
        </p:nvSpPr>
        <p:spPr>
          <a:xfrm>
            <a:off x="1984537" y="6368652"/>
            <a:ext cx="5720906" cy="829651"/>
          </a:xfrm>
          <a:prstGeom prst="rect">
            <a:avLst/>
          </a:prstGeom>
          <a:noFill/>
        </p:spPr>
        <p:txBody>
          <a:bodyPr wrap="square" rtlCol="0">
            <a:spAutoFit/>
          </a:bodyPr>
          <a:lstStyle/>
          <a:p>
            <a:pPr defTabSz="360000">
              <a:lnSpc>
                <a:spcPct val="150000"/>
              </a:lnSpc>
            </a:pPr>
            <a:r>
              <a:rPr lang="es-ES" sz="3600" dirty="0">
                <a:solidFill>
                  <a:schemeClr val="bg1"/>
                </a:solidFill>
                <a:latin typeface="Montserrat" panose="00000500000000000000" pitchFamily="2" charset="0"/>
                <a:ea typeface="Roboto Light" panose="02000000000000000000" pitchFamily="2" charset="0"/>
                <a:cs typeface="Open Sans Light" panose="020B0306030504020204" pitchFamily="34" charset="0"/>
              </a:rPr>
              <a:t>3 Gestión de Proyectos</a:t>
            </a:r>
            <a:endParaRPr lang="ru-RU" sz="3600" spc="-150" dirty="0">
              <a:solidFill>
                <a:schemeClr val="bg1"/>
              </a:solidFill>
              <a:latin typeface="Montserrat" panose="00000500000000000000" pitchFamily="2" charset="0"/>
              <a:ea typeface="Roboto Light" panose="02000000000000000000" pitchFamily="2" charset="0"/>
              <a:cs typeface="Open Sans Light" panose="020B0306030504020204" pitchFamily="34" charset="0"/>
            </a:endParaRPr>
          </a:p>
        </p:txBody>
      </p:sp>
      <p:sp>
        <p:nvSpPr>
          <p:cNvPr id="26" name="TextBox 15">
            <a:extLst>
              <a:ext uri="{FF2B5EF4-FFF2-40B4-BE49-F238E27FC236}">
                <a16:creationId xmlns:a16="http://schemas.microsoft.com/office/drawing/2014/main" id="{1806BA77-F0C1-FADA-B1DD-F9C54E7EA399}"/>
              </a:ext>
            </a:extLst>
          </p:cNvPr>
          <p:cNvSpPr txBox="1"/>
          <p:nvPr/>
        </p:nvSpPr>
        <p:spPr>
          <a:xfrm>
            <a:off x="1984537" y="7676696"/>
            <a:ext cx="4826506" cy="829651"/>
          </a:xfrm>
          <a:prstGeom prst="rect">
            <a:avLst/>
          </a:prstGeom>
          <a:noFill/>
        </p:spPr>
        <p:txBody>
          <a:bodyPr wrap="square" rtlCol="0">
            <a:spAutoFit/>
          </a:bodyPr>
          <a:lstStyle/>
          <a:p>
            <a:pPr defTabSz="360000">
              <a:lnSpc>
                <a:spcPct val="150000"/>
              </a:lnSpc>
            </a:pPr>
            <a:r>
              <a:rPr lang="es-ES" sz="3600" spc="-150" dirty="0">
                <a:solidFill>
                  <a:schemeClr val="bg1"/>
                </a:solidFill>
                <a:latin typeface="Montserrat" panose="00000500000000000000" pitchFamily="2" charset="0"/>
                <a:ea typeface="Roboto Light" panose="02000000000000000000" pitchFamily="2" charset="0"/>
                <a:cs typeface="Open Sans Light" panose="020B0306030504020204" pitchFamily="34" charset="0"/>
              </a:rPr>
              <a:t>4 Gestión de Riesgos</a:t>
            </a:r>
            <a:endParaRPr lang="ru-RU" sz="3600" spc="-150" dirty="0">
              <a:solidFill>
                <a:schemeClr val="bg1"/>
              </a:solidFill>
              <a:latin typeface="Montserrat" panose="00000500000000000000" pitchFamily="2" charset="0"/>
              <a:ea typeface="Roboto Light" panose="02000000000000000000" pitchFamily="2" charset="0"/>
              <a:cs typeface="Open Sans Light" panose="020B0306030504020204" pitchFamily="34" charset="0"/>
            </a:endParaRPr>
          </a:p>
        </p:txBody>
      </p:sp>
      <p:sp>
        <p:nvSpPr>
          <p:cNvPr id="27" name="Полилиния 53">
            <a:extLst>
              <a:ext uri="{FF2B5EF4-FFF2-40B4-BE49-F238E27FC236}">
                <a16:creationId xmlns:a16="http://schemas.microsoft.com/office/drawing/2014/main" id="{D291BE27-4201-4E05-7B81-0E66E88EBC46}"/>
              </a:ext>
            </a:extLst>
          </p:cNvPr>
          <p:cNvSpPr/>
          <p:nvPr/>
        </p:nvSpPr>
        <p:spPr>
          <a:xfrm>
            <a:off x="13873113" y="-15165"/>
            <a:ext cx="4610101" cy="4689988"/>
          </a:xfrm>
          <a:custGeom>
            <a:avLst/>
            <a:gdLst>
              <a:gd name="connsiteX0" fmla="*/ 4177 w 4610101"/>
              <a:gd name="connsiteY0" fmla="*/ 0 h 4689988"/>
              <a:gd name="connsiteX1" fmla="*/ 4610101 w 4610101"/>
              <a:gd name="connsiteY1" fmla="*/ 0 h 4689988"/>
              <a:gd name="connsiteX2" fmla="*/ 4610101 w 4610101"/>
              <a:gd name="connsiteY2" fmla="*/ 4689988 h 4689988"/>
              <a:gd name="connsiteX3" fmla="*/ 0 w 4610101"/>
              <a:gd name="connsiteY3" fmla="*/ 162233 h 4689988"/>
            </a:gdLst>
            <a:ahLst/>
            <a:cxnLst>
              <a:cxn ang="0">
                <a:pos x="connsiteX0" y="connsiteY0"/>
              </a:cxn>
              <a:cxn ang="0">
                <a:pos x="connsiteX1" y="connsiteY1"/>
              </a:cxn>
              <a:cxn ang="0">
                <a:pos x="connsiteX2" y="connsiteY2"/>
              </a:cxn>
              <a:cxn ang="0">
                <a:pos x="connsiteX3" y="connsiteY3"/>
              </a:cxn>
            </a:cxnLst>
            <a:rect l="l" t="t" r="r" b="b"/>
            <a:pathLst>
              <a:path w="4610101" h="4689988">
                <a:moveTo>
                  <a:pt x="4177" y="0"/>
                </a:moveTo>
                <a:lnTo>
                  <a:pt x="4610101" y="0"/>
                </a:lnTo>
                <a:lnTo>
                  <a:pt x="4610101" y="4689988"/>
                </a:lnTo>
                <a:cubicBezTo>
                  <a:pt x="2064013" y="4689988"/>
                  <a:pt x="0" y="2662843"/>
                  <a:pt x="0" y="162233"/>
                </a:cubicBezTo>
                <a:close/>
              </a:path>
            </a:pathLst>
          </a:custGeom>
          <a:solidFill>
            <a:srgbClr val="FF9D54">
              <a:alpha val="49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Полилиния 53"/>
          <p:cNvSpPr/>
          <p:nvPr/>
        </p:nvSpPr>
        <p:spPr>
          <a:xfrm>
            <a:off x="14616242" y="-10217"/>
            <a:ext cx="4610101" cy="4689988"/>
          </a:xfrm>
          <a:custGeom>
            <a:avLst/>
            <a:gdLst>
              <a:gd name="connsiteX0" fmla="*/ 4177 w 4610101"/>
              <a:gd name="connsiteY0" fmla="*/ 0 h 4689988"/>
              <a:gd name="connsiteX1" fmla="*/ 4610101 w 4610101"/>
              <a:gd name="connsiteY1" fmla="*/ 0 h 4689988"/>
              <a:gd name="connsiteX2" fmla="*/ 4610101 w 4610101"/>
              <a:gd name="connsiteY2" fmla="*/ 4689988 h 4689988"/>
              <a:gd name="connsiteX3" fmla="*/ 0 w 4610101"/>
              <a:gd name="connsiteY3" fmla="*/ 162233 h 4689988"/>
            </a:gdLst>
            <a:ahLst/>
            <a:cxnLst>
              <a:cxn ang="0">
                <a:pos x="connsiteX0" y="connsiteY0"/>
              </a:cxn>
              <a:cxn ang="0">
                <a:pos x="connsiteX1" y="connsiteY1"/>
              </a:cxn>
              <a:cxn ang="0">
                <a:pos x="connsiteX2" y="connsiteY2"/>
              </a:cxn>
              <a:cxn ang="0">
                <a:pos x="connsiteX3" y="connsiteY3"/>
              </a:cxn>
            </a:cxnLst>
            <a:rect l="l" t="t" r="r" b="b"/>
            <a:pathLst>
              <a:path w="4610101" h="4689988">
                <a:moveTo>
                  <a:pt x="4177" y="0"/>
                </a:moveTo>
                <a:lnTo>
                  <a:pt x="4610101" y="0"/>
                </a:lnTo>
                <a:lnTo>
                  <a:pt x="4610101" y="4689988"/>
                </a:lnTo>
                <a:cubicBezTo>
                  <a:pt x="2064013" y="4689988"/>
                  <a:pt x="0" y="2662843"/>
                  <a:pt x="0" y="162233"/>
                </a:cubicBez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Imagen 38" descr="Logotipo&#10;&#10;El contenido generado por IA puede ser incorrecto.">
            <a:extLst>
              <a:ext uri="{FF2B5EF4-FFF2-40B4-BE49-F238E27FC236}">
                <a16:creationId xmlns:a16="http://schemas.microsoft.com/office/drawing/2014/main" id="{D0AD8409-26C1-7635-5C79-09E5CDCF3C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236301" y="132843"/>
            <a:ext cx="1911613" cy="1338129"/>
          </a:xfrm>
          <a:prstGeom prst="rect">
            <a:avLst/>
          </a:prstGeom>
        </p:spPr>
      </p:pic>
    </p:spTree>
    <p:extLst>
      <p:ext uri="{BB962C8B-B14F-4D97-AF65-F5344CB8AC3E}">
        <p14:creationId xmlns:p14="http://schemas.microsoft.com/office/powerpoint/2010/main" val="46896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900"/>
                                        <p:tgtEl>
                                          <p:spTgt spid="54"/>
                                        </p:tgtEl>
                                      </p:cBhvr>
                                    </p:animEffect>
                                  </p:childTnLst>
                                </p:cTn>
                              </p:par>
                              <p:par>
                                <p:cTn id="8" presetID="6" presetClass="emph" presetSubtype="0" repeatCount="indefinite" accel="50000" decel="50000" autoRev="1" fill="hold" grpId="1" nodeType="withEffect">
                                  <p:stCondLst>
                                    <p:cond delay="1500"/>
                                  </p:stCondLst>
                                  <p:childTnLst>
                                    <p:animScale>
                                      <p:cBhvr>
                                        <p:cTn id="9" dur="2000" fill="hold"/>
                                        <p:tgtEl>
                                          <p:spTgt spid="54"/>
                                        </p:tgtEl>
                                      </p:cBhvr>
                                      <p:by x="130000" y="130000"/>
                                    </p:animScale>
                                  </p:childTnLst>
                                </p:cTn>
                              </p:par>
                              <p:par>
                                <p:cTn id="10" presetID="10" presetClass="entr" presetSubtype="0" fill="hold" grpId="0" nodeType="withEffect">
                                  <p:stCondLst>
                                    <p:cond delay="150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900"/>
                                        <p:tgtEl>
                                          <p:spTgt spid="27"/>
                                        </p:tgtEl>
                                      </p:cBhvr>
                                    </p:animEffect>
                                  </p:childTnLst>
                                </p:cTn>
                              </p:par>
                              <p:par>
                                <p:cTn id="13" presetID="6" presetClass="emph" presetSubtype="0" repeatCount="indefinite" accel="50000" decel="50000" autoRev="1" fill="hold" grpId="1" nodeType="withEffect">
                                  <p:stCondLst>
                                    <p:cond delay="1500"/>
                                  </p:stCondLst>
                                  <p:childTnLst>
                                    <p:animScale>
                                      <p:cBhvr>
                                        <p:cTn id="14" dur="2000" fill="hold"/>
                                        <p:tgtEl>
                                          <p:spTgt spid="27"/>
                                        </p:tgtEl>
                                      </p:cBhvr>
                                      <p:by x="130000" y="130000"/>
                                    </p:animScale>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P spid="12" grpId="0"/>
      <p:bldP spid="26" grpId="0"/>
      <p:bldP spid="27" grpId="0" animBg="1"/>
      <p:bldP spid="27" grpId="1" animBg="1"/>
      <p:bldP spid="54" grpId="0" animBg="1"/>
      <p:bldP spid="5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n 31">
            <a:extLst>
              <a:ext uri="{FF2B5EF4-FFF2-40B4-BE49-F238E27FC236}">
                <a16:creationId xmlns:a16="http://schemas.microsoft.com/office/drawing/2014/main" id="{3A4973D4-E13C-3196-3589-9AD24F7CE532}"/>
              </a:ext>
            </a:extLst>
          </p:cNvPr>
          <p:cNvPicPr>
            <a:picLocks noChangeAspect="1"/>
          </p:cNvPicPr>
          <p:nvPr/>
        </p:nvPicPr>
        <p:blipFill>
          <a:blip r:embed="rId3">
            <a:alphaModFix amt="20000"/>
          </a:blip>
          <a:stretch>
            <a:fillRect/>
          </a:stretch>
        </p:blipFill>
        <p:spPr>
          <a:xfrm>
            <a:off x="12494534" y="4574741"/>
            <a:ext cx="5515842" cy="5713847"/>
          </a:xfrm>
          <a:prstGeom prst="rect">
            <a:avLst/>
          </a:prstGeom>
        </p:spPr>
      </p:pic>
      <p:sp>
        <p:nvSpPr>
          <p:cNvPr id="26" name="Полилиния 25"/>
          <p:cNvSpPr/>
          <p:nvPr/>
        </p:nvSpPr>
        <p:spPr>
          <a:xfrm>
            <a:off x="-2920180" y="0"/>
            <a:ext cx="10597752" cy="10288588"/>
          </a:xfrm>
          <a:custGeom>
            <a:avLst/>
            <a:gdLst>
              <a:gd name="connsiteX0" fmla="*/ 7677569 w 7677569"/>
              <a:gd name="connsiteY0" fmla="*/ 0 h 10288588"/>
              <a:gd name="connsiteX1" fmla="*/ 6256645 w 7677569"/>
              <a:gd name="connsiteY1" fmla="*/ 10288588 h 10288588"/>
              <a:gd name="connsiteX2" fmla="*/ 0 w 7677569"/>
              <a:gd name="connsiteY2" fmla="*/ 10288588 h 10288588"/>
              <a:gd name="connsiteX3" fmla="*/ 0 w 7677569"/>
              <a:gd name="connsiteY3" fmla="*/ 1 h 10288588"/>
            </a:gdLst>
            <a:ahLst/>
            <a:cxnLst>
              <a:cxn ang="0">
                <a:pos x="connsiteX0" y="connsiteY0"/>
              </a:cxn>
              <a:cxn ang="0">
                <a:pos x="connsiteX1" y="connsiteY1"/>
              </a:cxn>
              <a:cxn ang="0">
                <a:pos x="connsiteX2" y="connsiteY2"/>
              </a:cxn>
              <a:cxn ang="0">
                <a:pos x="connsiteX3" y="connsiteY3"/>
              </a:cxn>
            </a:cxnLst>
            <a:rect l="l" t="t" r="r" b="b"/>
            <a:pathLst>
              <a:path w="7677569" h="10288588">
                <a:moveTo>
                  <a:pt x="7677569" y="0"/>
                </a:moveTo>
                <a:lnTo>
                  <a:pt x="6256645" y="10288588"/>
                </a:lnTo>
                <a:lnTo>
                  <a:pt x="0" y="10288588"/>
                </a:lnTo>
                <a:lnTo>
                  <a:pt x="0" y="1"/>
                </a:lnTo>
                <a:close/>
              </a:path>
            </a:pathLst>
          </a:custGeom>
          <a:solidFill>
            <a:srgbClr val="FFC000">
              <a:alpha val="24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0" name="Marcador de posición de imagen 19" descr="Un par de personas de pie&#10;&#10;El contenido generado por IA puede ser incorrecto.">
            <a:extLst>
              <a:ext uri="{FF2B5EF4-FFF2-40B4-BE49-F238E27FC236}">
                <a16:creationId xmlns:a16="http://schemas.microsoft.com/office/drawing/2014/main" id="{8BA204F2-2055-DA1F-755A-F082F6B8FC8C}"/>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27623" r="27623"/>
          <a:stretch>
            <a:fillRect/>
          </a:stretch>
        </p:blipFill>
        <p:spPr/>
      </p:pic>
      <p:sp>
        <p:nvSpPr>
          <p:cNvPr id="21" name="TextBox 12">
            <a:extLst>
              <a:ext uri="{FF2B5EF4-FFF2-40B4-BE49-F238E27FC236}">
                <a16:creationId xmlns:a16="http://schemas.microsoft.com/office/drawing/2014/main" id="{1C21EE00-7924-0F36-A1AB-CD8947D49D24}"/>
              </a:ext>
            </a:extLst>
          </p:cNvPr>
          <p:cNvSpPr txBox="1"/>
          <p:nvPr/>
        </p:nvSpPr>
        <p:spPr>
          <a:xfrm>
            <a:off x="10167258" y="1017750"/>
            <a:ext cx="7794064" cy="830997"/>
          </a:xfrm>
          <a:prstGeom prst="rect">
            <a:avLst/>
          </a:prstGeom>
          <a:noFill/>
        </p:spPr>
        <p:txBody>
          <a:bodyPr wrap="square" rtlCol="0">
            <a:spAutoFit/>
          </a:bodyPr>
          <a:lstStyle/>
          <a:p>
            <a:r>
              <a:rPr lang="es-ES" sz="48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1. Equipo del Proyecto</a:t>
            </a:r>
            <a:endParaRPr lang="ru-RU" sz="4800" dirty="0">
              <a:solidFill>
                <a:schemeClr val="bg1"/>
              </a:solidFill>
              <a:latin typeface="Roboto Black" panose="02000000000000000000" pitchFamily="2" charset="0"/>
              <a:ea typeface="Roboto Black" panose="02000000000000000000" pitchFamily="2" charset="0"/>
              <a:cs typeface="Open Sans Light" panose="020B0306030504020204" pitchFamily="34" charset="0"/>
            </a:endParaRPr>
          </a:p>
        </p:txBody>
      </p:sp>
      <p:pic>
        <p:nvPicPr>
          <p:cNvPr id="40" name="Imagen 39" descr="Logotipo&#10;&#10;El contenido generado por IA puede ser incorrecto.">
            <a:extLst>
              <a:ext uri="{FF2B5EF4-FFF2-40B4-BE49-F238E27FC236}">
                <a16:creationId xmlns:a16="http://schemas.microsoft.com/office/drawing/2014/main" id="{E625CC68-E330-C318-CA4F-39DE0AB007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679" y="195927"/>
            <a:ext cx="1911613" cy="1338129"/>
          </a:xfrm>
          <a:prstGeom prst="rect">
            <a:avLst/>
          </a:prstGeom>
        </p:spPr>
      </p:pic>
      <p:sp>
        <p:nvSpPr>
          <p:cNvPr id="8" name="TextBox 15">
            <a:extLst>
              <a:ext uri="{FF2B5EF4-FFF2-40B4-BE49-F238E27FC236}">
                <a16:creationId xmlns:a16="http://schemas.microsoft.com/office/drawing/2014/main" id="{09BE9A8E-5ACA-DD72-B1AE-51512C9CC468}"/>
              </a:ext>
            </a:extLst>
          </p:cNvPr>
          <p:cNvSpPr txBox="1"/>
          <p:nvPr/>
        </p:nvSpPr>
        <p:spPr>
          <a:xfrm>
            <a:off x="10475014" y="6933536"/>
            <a:ext cx="7212670" cy="747705"/>
          </a:xfrm>
          <a:prstGeom prst="rect">
            <a:avLst/>
          </a:prstGeom>
          <a:noFill/>
        </p:spPr>
        <p:txBody>
          <a:bodyPr wrap="square" rtlCol="0">
            <a:spAutoFit/>
          </a:bodyPr>
          <a:lstStyle/>
          <a:p>
            <a:pPr defTabSz="360000">
              <a:lnSpc>
                <a:spcPct val="150000"/>
              </a:lnSpc>
            </a:pPr>
            <a:r>
              <a:rPr lang="es-ES" sz="3200" dirty="0">
                <a:solidFill>
                  <a:schemeClr val="bg1"/>
                </a:solidFill>
                <a:latin typeface="Montserrat" panose="00000500000000000000" pitchFamily="2" charset="0"/>
                <a:ea typeface="Roboto Light" panose="02000000000000000000" pitchFamily="2" charset="0"/>
                <a:cs typeface="Open Sans Light" panose="020B0306030504020204" pitchFamily="34" charset="0"/>
              </a:rPr>
              <a:t>Organización </a:t>
            </a:r>
            <a:endParaRPr lang="ru-RU" sz="3200" spc="-150" dirty="0">
              <a:solidFill>
                <a:schemeClr val="bg1"/>
              </a:solidFill>
              <a:latin typeface="Montserrat" panose="00000500000000000000" pitchFamily="2" charset="0"/>
              <a:ea typeface="Roboto Light" panose="02000000000000000000" pitchFamily="2" charset="0"/>
              <a:cs typeface="Open Sans Light" panose="020B0306030504020204" pitchFamily="34" charset="0"/>
            </a:endParaRPr>
          </a:p>
        </p:txBody>
      </p:sp>
      <p:sp>
        <p:nvSpPr>
          <p:cNvPr id="9" name="TextBox 15">
            <a:extLst>
              <a:ext uri="{FF2B5EF4-FFF2-40B4-BE49-F238E27FC236}">
                <a16:creationId xmlns:a16="http://schemas.microsoft.com/office/drawing/2014/main" id="{13322EDE-E28F-022D-4AEE-BFD505041C7F}"/>
              </a:ext>
            </a:extLst>
          </p:cNvPr>
          <p:cNvSpPr txBox="1"/>
          <p:nvPr/>
        </p:nvSpPr>
        <p:spPr>
          <a:xfrm>
            <a:off x="10423836" y="8375152"/>
            <a:ext cx="7828183" cy="747705"/>
          </a:xfrm>
          <a:prstGeom prst="rect">
            <a:avLst/>
          </a:prstGeom>
          <a:noFill/>
        </p:spPr>
        <p:txBody>
          <a:bodyPr wrap="square" rtlCol="0">
            <a:spAutoFit/>
          </a:bodyPr>
          <a:lstStyle/>
          <a:p>
            <a:pPr defTabSz="360000">
              <a:lnSpc>
                <a:spcPct val="150000"/>
              </a:lnSpc>
            </a:pPr>
            <a:r>
              <a:rPr lang="es-ES" sz="3200" dirty="0">
                <a:solidFill>
                  <a:schemeClr val="bg1"/>
                </a:solidFill>
                <a:latin typeface="Montserrat" panose="00000500000000000000" pitchFamily="2" charset="0"/>
                <a:ea typeface="Roboto Light" panose="02000000000000000000" pitchFamily="2" charset="0"/>
                <a:cs typeface="Open Sans Light" panose="020B0306030504020204" pitchFamily="34" charset="0"/>
              </a:rPr>
              <a:t>Cultura proyectos, gestión</a:t>
            </a:r>
            <a:endParaRPr lang="ru-RU" sz="3200" spc="-150" dirty="0">
              <a:solidFill>
                <a:schemeClr val="bg1"/>
              </a:solidFill>
              <a:latin typeface="Montserrat" panose="00000500000000000000" pitchFamily="2" charset="0"/>
              <a:ea typeface="Roboto Light" panose="02000000000000000000" pitchFamily="2" charset="0"/>
              <a:cs typeface="Open Sans Light" panose="020B0306030504020204" pitchFamily="34" charset="0"/>
            </a:endParaRPr>
          </a:p>
        </p:txBody>
      </p:sp>
      <p:sp>
        <p:nvSpPr>
          <p:cNvPr id="19" name="TextBox 15">
            <a:extLst>
              <a:ext uri="{FF2B5EF4-FFF2-40B4-BE49-F238E27FC236}">
                <a16:creationId xmlns:a16="http://schemas.microsoft.com/office/drawing/2014/main" id="{413B346E-E564-F0AC-6B97-FF967FAA9AE2}"/>
              </a:ext>
            </a:extLst>
          </p:cNvPr>
          <p:cNvSpPr txBox="1"/>
          <p:nvPr/>
        </p:nvSpPr>
        <p:spPr>
          <a:xfrm>
            <a:off x="10475014" y="5418346"/>
            <a:ext cx="7212670" cy="747705"/>
          </a:xfrm>
          <a:prstGeom prst="rect">
            <a:avLst/>
          </a:prstGeom>
          <a:noFill/>
        </p:spPr>
        <p:txBody>
          <a:bodyPr wrap="square" rtlCol="0">
            <a:spAutoFit/>
          </a:bodyPr>
          <a:lstStyle/>
          <a:p>
            <a:pPr defTabSz="360000">
              <a:lnSpc>
                <a:spcPct val="150000"/>
              </a:lnSpc>
            </a:pPr>
            <a:r>
              <a:rPr lang="es-ES" sz="3200" dirty="0">
                <a:solidFill>
                  <a:schemeClr val="bg1"/>
                </a:solidFill>
                <a:latin typeface="Montserrat" panose="00000500000000000000" pitchFamily="2" charset="0"/>
                <a:ea typeface="Roboto Light" panose="02000000000000000000" pitchFamily="2" charset="0"/>
                <a:cs typeface="Open Sans Light" panose="020B0306030504020204" pitchFamily="34" charset="0"/>
              </a:rPr>
              <a:t>Experiencia general y específica</a:t>
            </a:r>
            <a:endParaRPr lang="ru-RU" sz="3200" spc="-150" dirty="0">
              <a:solidFill>
                <a:schemeClr val="bg1"/>
              </a:solidFill>
              <a:latin typeface="Montserrat" panose="00000500000000000000" pitchFamily="2" charset="0"/>
              <a:ea typeface="Roboto Light" panose="02000000000000000000" pitchFamily="2" charset="0"/>
              <a:cs typeface="Open Sans Light" panose="020B0306030504020204" pitchFamily="34" charset="0"/>
            </a:endParaRPr>
          </a:p>
        </p:txBody>
      </p:sp>
      <p:grpSp>
        <p:nvGrpSpPr>
          <p:cNvPr id="2" name="Группа 17">
            <a:extLst>
              <a:ext uri="{FF2B5EF4-FFF2-40B4-BE49-F238E27FC236}">
                <a16:creationId xmlns:a16="http://schemas.microsoft.com/office/drawing/2014/main" id="{1730B9D4-A2FD-DBD7-8176-C8C7C9DE089B}"/>
              </a:ext>
            </a:extLst>
          </p:cNvPr>
          <p:cNvGrpSpPr/>
          <p:nvPr/>
        </p:nvGrpSpPr>
        <p:grpSpPr>
          <a:xfrm>
            <a:off x="9593487" y="7054026"/>
            <a:ext cx="608328" cy="608326"/>
            <a:chOff x="1007195" y="5899634"/>
            <a:chExt cx="608328" cy="608326"/>
          </a:xfrm>
          <a:solidFill>
            <a:srgbClr val="FF9D54"/>
          </a:solidFill>
        </p:grpSpPr>
        <p:sp>
          <p:nvSpPr>
            <p:cNvPr id="4" name="Freeform: Shape 111">
              <a:extLst>
                <a:ext uri="{FF2B5EF4-FFF2-40B4-BE49-F238E27FC236}">
                  <a16:creationId xmlns:a16="http://schemas.microsoft.com/office/drawing/2014/main" id="{4252E6B3-75E5-CD91-D19E-5BA61A47416E}"/>
                </a:ext>
              </a:extLst>
            </p:cNvPr>
            <p:cNvSpPr/>
            <p:nvPr/>
          </p:nvSpPr>
          <p:spPr>
            <a:xfrm>
              <a:off x="1007195" y="5899634"/>
              <a:ext cx="608328" cy="608326"/>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Shape 2591">
              <a:extLst>
                <a:ext uri="{FF2B5EF4-FFF2-40B4-BE49-F238E27FC236}">
                  <a16:creationId xmlns:a16="http://schemas.microsoft.com/office/drawing/2014/main" id="{D4FC233D-E56B-913B-E7A8-6EA7AE4C00EE}"/>
                </a:ext>
              </a:extLst>
            </p:cNvPr>
            <p:cNvSpPr/>
            <p:nvPr/>
          </p:nvSpPr>
          <p:spPr>
            <a:xfrm>
              <a:off x="1156418" y="6048872"/>
              <a:ext cx="309880" cy="309848"/>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grpFill/>
            <a:ln w="12700">
              <a:solidFill>
                <a:schemeClr val="bg2"/>
              </a:solidFill>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grpSp>
      <p:grpSp>
        <p:nvGrpSpPr>
          <p:cNvPr id="6" name="Группа 17">
            <a:extLst>
              <a:ext uri="{FF2B5EF4-FFF2-40B4-BE49-F238E27FC236}">
                <a16:creationId xmlns:a16="http://schemas.microsoft.com/office/drawing/2014/main" id="{5EE9FB7D-3111-F13D-637F-5A6D899A1988}"/>
              </a:ext>
            </a:extLst>
          </p:cNvPr>
          <p:cNvGrpSpPr/>
          <p:nvPr/>
        </p:nvGrpSpPr>
        <p:grpSpPr>
          <a:xfrm>
            <a:off x="9576554" y="5593728"/>
            <a:ext cx="608328" cy="608326"/>
            <a:chOff x="1007195" y="5899634"/>
            <a:chExt cx="608328" cy="608326"/>
          </a:xfrm>
          <a:solidFill>
            <a:srgbClr val="FF9D54"/>
          </a:solidFill>
        </p:grpSpPr>
        <p:sp>
          <p:nvSpPr>
            <p:cNvPr id="7" name="Freeform: Shape 111">
              <a:extLst>
                <a:ext uri="{FF2B5EF4-FFF2-40B4-BE49-F238E27FC236}">
                  <a16:creationId xmlns:a16="http://schemas.microsoft.com/office/drawing/2014/main" id="{B04D54B4-395F-7CE8-0E04-845F1FD50A96}"/>
                </a:ext>
              </a:extLst>
            </p:cNvPr>
            <p:cNvSpPr/>
            <p:nvPr/>
          </p:nvSpPr>
          <p:spPr>
            <a:xfrm>
              <a:off x="1007195" y="5899634"/>
              <a:ext cx="608328" cy="608326"/>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Shape 2591">
              <a:extLst>
                <a:ext uri="{FF2B5EF4-FFF2-40B4-BE49-F238E27FC236}">
                  <a16:creationId xmlns:a16="http://schemas.microsoft.com/office/drawing/2014/main" id="{B7839574-E26E-7345-C182-2510573EB978}"/>
                </a:ext>
              </a:extLst>
            </p:cNvPr>
            <p:cNvSpPr/>
            <p:nvPr/>
          </p:nvSpPr>
          <p:spPr>
            <a:xfrm>
              <a:off x="1156418" y="6048872"/>
              <a:ext cx="309880" cy="309848"/>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grpFill/>
            <a:ln w="12700">
              <a:solidFill>
                <a:schemeClr val="bg2"/>
              </a:solidFill>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grpSp>
      <p:grpSp>
        <p:nvGrpSpPr>
          <p:cNvPr id="11" name="Группа 17">
            <a:extLst>
              <a:ext uri="{FF2B5EF4-FFF2-40B4-BE49-F238E27FC236}">
                <a16:creationId xmlns:a16="http://schemas.microsoft.com/office/drawing/2014/main" id="{3D7A2C0B-D9A2-CC34-E0E8-0CA4961812D7}"/>
              </a:ext>
            </a:extLst>
          </p:cNvPr>
          <p:cNvGrpSpPr/>
          <p:nvPr/>
        </p:nvGrpSpPr>
        <p:grpSpPr>
          <a:xfrm>
            <a:off x="9444264" y="2867280"/>
            <a:ext cx="608328" cy="608326"/>
            <a:chOff x="1007195" y="5899634"/>
            <a:chExt cx="608328" cy="608326"/>
          </a:xfrm>
          <a:solidFill>
            <a:srgbClr val="FF9D54"/>
          </a:solidFill>
        </p:grpSpPr>
        <p:sp>
          <p:nvSpPr>
            <p:cNvPr id="12" name="Freeform: Shape 111">
              <a:extLst>
                <a:ext uri="{FF2B5EF4-FFF2-40B4-BE49-F238E27FC236}">
                  <a16:creationId xmlns:a16="http://schemas.microsoft.com/office/drawing/2014/main" id="{B8DE0967-727A-9177-E52C-CFBA380E3B11}"/>
                </a:ext>
              </a:extLst>
            </p:cNvPr>
            <p:cNvSpPr/>
            <p:nvPr/>
          </p:nvSpPr>
          <p:spPr>
            <a:xfrm>
              <a:off x="1007195" y="5899634"/>
              <a:ext cx="608328" cy="608326"/>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Shape 2591">
              <a:extLst>
                <a:ext uri="{FF2B5EF4-FFF2-40B4-BE49-F238E27FC236}">
                  <a16:creationId xmlns:a16="http://schemas.microsoft.com/office/drawing/2014/main" id="{929CB742-3917-EB5D-1C7B-61266243BFEC}"/>
                </a:ext>
              </a:extLst>
            </p:cNvPr>
            <p:cNvSpPr/>
            <p:nvPr/>
          </p:nvSpPr>
          <p:spPr>
            <a:xfrm>
              <a:off x="1156418" y="6048872"/>
              <a:ext cx="309880" cy="309848"/>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grpFill/>
            <a:ln w="12700">
              <a:solidFill>
                <a:schemeClr val="bg2"/>
              </a:solidFill>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grpSp>
      <p:grpSp>
        <p:nvGrpSpPr>
          <p:cNvPr id="14" name="Группа 17">
            <a:extLst>
              <a:ext uri="{FF2B5EF4-FFF2-40B4-BE49-F238E27FC236}">
                <a16:creationId xmlns:a16="http://schemas.microsoft.com/office/drawing/2014/main" id="{7FE52632-3221-C621-7049-4E1CDD8204A3}"/>
              </a:ext>
            </a:extLst>
          </p:cNvPr>
          <p:cNvGrpSpPr/>
          <p:nvPr/>
        </p:nvGrpSpPr>
        <p:grpSpPr>
          <a:xfrm>
            <a:off x="9573865" y="8557242"/>
            <a:ext cx="608328" cy="608326"/>
            <a:chOff x="1007195" y="5899634"/>
            <a:chExt cx="608328" cy="608326"/>
          </a:xfrm>
          <a:solidFill>
            <a:srgbClr val="FF9D54"/>
          </a:solidFill>
        </p:grpSpPr>
        <p:sp>
          <p:nvSpPr>
            <p:cNvPr id="15" name="Freeform: Shape 111">
              <a:extLst>
                <a:ext uri="{FF2B5EF4-FFF2-40B4-BE49-F238E27FC236}">
                  <a16:creationId xmlns:a16="http://schemas.microsoft.com/office/drawing/2014/main" id="{CAC6CB0C-56C7-EFFE-4485-4367836E1B9B}"/>
                </a:ext>
              </a:extLst>
            </p:cNvPr>
            <p:cNvSpPr/>
            <p:nvPr/>
          </p:nvSpPr>
          <p:spPr>
            <a:xfrm>
              <a:off x="1007195" y="5899634"/>
              <a:ext cx="608328" cy="608326"/>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Shape 2591">
              <a:extLst>
                <a:ext uri="{FF2B5EF4-FFF2-40B4-BE49-F238E27FC236}">
                  <a16:creationId xmlns:a16="http://schemas.microsoft.com/office/drawing/2014/main" id="{80A9F2FB-5D4D-EDC8-06C2-B1359BDF2C6F}"/>
                </a:ext>
              </a:extLst>
            </p:cNvPr>
            <p:cNvSpPr/>
            <p:nvPr/>
          </p:nvSpPr>
          <p:spPr>
            <a:xfrm>
              <a:off x="1156418" y="6048872"/>
              <a:ext cx="309880" cy="309848"/>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grpFill/>
            <a:ln w="12700">
              <a:solidFill>
                <a:schemeClr val="bg2"/>
              </a:solidFill>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grpSp>
      <p:sp>
        <p:nvSpPr>
          <p:cNvPr id="17" name="TextBox 15">
            <a:extLst>
              <a:ext uri="{FF2B5EF4-FFF2-40B4-BE49-F238E27FC236}">
                <a16:creationId xmlns:a16="http://schemas.microsoft.com/office/drawing/2014/main" id="{AA82243A-AE33-29F9-1BDB-E3B740064BAD}"/>
              </a:ext>
            </a:extLst>
          </p:cNvPr>
          <p:cNvSpPr txBox="1"/>
          <p:nvPr/>
        </p:nvSpPr>
        <p:spPr>
          <a:xfrm>
            <a:off x="10423836" y="2609122"/>
            <a:ext cx="7212670" cy="1077218"/>
          </a:xfrm>
          <a:prstGeom prst="rect">
            <a:avLst/>
          </a:prstGeom>
          <a:noFill/>
        </p:spPr>
        <p:txBody>
          <a:bodyPr wrap="square" rtlCol="0">
            <a:spAutoFit/>
          </a:bodyPr>
          <a:lstStyle/>
          <a:p>
            <a:pPr defTabSz="360000"/>
            <a:r>
              <a:rPr lang="es-ES" sz="3200" dirty="0">
                <a:solidFill>
                  <a:schemeClr val="bg1"/>
                </a:solidFill>
                <a:latin typeface="Montserrat" panose="00000500000000000000" pitchFamily="2" charset="0"/>
                <a:ea typeface="Roboto Light" panose="02000000000000000000" pitchFamily="2" charset="0"/>
                <a:cs typeface="Open Sans Light" panose="020B0306030504020204" pitchFamily="34" charset="0"/>
              </a:rPr>
              <a:t>Recursos disponibles y aptos para ejecutar proyectos</a:t>
            </a:r>
          </a:p>
        </p:txBody>
      </p:sp>
      <p:sp>
        <p:nvSpPr>
          <p:cNvPr id="18" name="TextBox 15">
            <a:extLst>
              <a:ext uri="{FF2B5EF4-FFF2-40B4-BE49-F238E27FC236}">
                <a16:creationId xmlns:a16="http://schemas.microsoft.com/office/drawing/2014/main" id="{F6FE9A6A-E440-2F11-B438-69B2AA815930}"/>
              </a:ext>
            </a:extLst>
          </p:cNvPr>
          <p:cNvSpPr txBox="1"/>
          <p:nvPr/>
        </p:nvSpPr>
        <p:spPr>
          <a:xfrm>
            <a:off x="10475014" y="3823384"/>
            <a:ext cx="7212670" cy="1384995"/>
          </a:xfrm>
          <a:prstGeom prst="rect">
            <a:avLst/>
          </a:prstGeom>
          <a:noFill/>
        </p:spPr>
        <p:txBody>
          <a:bodyPr wrap="square" rtlCol="0">
            <a:spAutoFit/>
          </a:bodyPr>
          <a:lstStyle/>
          <a:p>
            <a:pPr defTabSz="360000"/>
            <a:r>
              <a:rPr lang="es-ES" sz="2800" dirty="0">
                <a:solidFill>
                  <a:schemeClr val="bg1"/>
                </a:solidFill>
                <a:latin typeface="Montserrat" panose="00000500000000000000" pitchFamily="2" charset="0"/>
                <a:ea typeface="Roboto Light" panose="02000000000000000000" pitchFamily="2" charset="0"/>
                <a:cs typeface="Open Sans Light" panose="020B0306030504020204" pitchFamily="34" charset="0"/>
              </a:rPr>
              <a:t>Ingenieros, Constructores, Proveedores, Técnicos, Operadores y Administrativos</a:t>
            </a:r>
          </a:p>
        </p:txBody>
      </p:sp>
    </p:spTree>
    <p:extLst>
      <p:ext uri="{BB962C8B-B14F-4D97-AF65-F5344CB8AC3E}">
        <p14:creationId xmlns:p14="http://schemas.microsoft.com/office/powerpoint/2010/main" val="36103008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40000">
                                      <p:stCondLst>
                                        <p:cond delay="1000"/>
                                      </p:stCondLst>
                                      <p:childTnLst>
                                        <p:set>
                                          <p:cBhvr>
                                            <p:cTn id="6" dur="1" fill="hold">
                                              <p:stCondLst>
                                                <p:cond delay="0"/>
                                              </p:stCondLst>
                                            </p:cTn>
                                            <p:tgtEl>
                                              <p:spTgt spid="26"/>
                                            </p:tgtEl>
                                            <p:attrNameLst>
                                              <p:attrName>style.visibility</p:attrName>
                                            </p:attrNameLst>
                                          </p:cBhvr>
                                          <p:to>
                                            <p:strVal val="visible"/>
                                          </p:to>
                                        </p:set>
                                        <p:anim calcmode="lin" valueType="num" p14:bounceEnd="40000">
                                          <p:cBhvr additive="base">
                                            <p:cTn id="7" dur="900" fill="hold"/>
                                            <p:tgtEl>
                                              <p:spTgt spid="26"/>
                                            </p:tgtEl>
                                            <p:attrNameLst>
                                              <p:attrName>ppt_x</p:attrName>
                                            </p:attrNameLst>
                                          </p:cBhvr>
                                          <p:tavLst>
                                            <p:tav tm="0">
                                              <p:val>
                                                <p:strVal val="0-#ppt_w/2"/>
                                              </p:val>
                                            </p:tav>
                                            <p:tav tm="100000">
                                              <p:val>
                                                <p:strVal val="#ppt_x"/>
                                              </p:val>
                                            </p:tav>
                                          </p:tavLst>
                                        </p:anim>
                                        <p:anim calcmode="lin" valueType="num" p14:bounceEnd="40000">
                                          <p:cBhvr additive="base">
                                            <p:cTn id="8" dur="900" fill="hold"/>
                                            <p:tgtEl>
                                              <p:spTgt spid="26"/>
                                            </p:tgtEl>
                                            <p:attrNameLst>
                                              <p:attrName>ppt_y</p:attrName>
                                            </p:attrNameLst>
                                          </p:cBhvr>
                                          <p:tavLst>
                                            <p:tav tm="0">
                                              <p:val>
                                                <p:strVal val="#ppt_y"/>
                                              </p:val>
                                            </p:tav>
                                            <p:tav tm="100000">
                                              <p:val>
                                                <p:strVal val="#ppt_y"/>
                                              </p:val>
                                            </p:tav>
                                          </p:tavLst>
                                        </p:anim>
                                      </p:childTnLst>
                                    </p:cTn>
                                  </p:par>
                                  <p:par>
                                    <p:cTn id="9" presetID="42" presetClass="path" presetSubtype="0" repeatCount="indefinite" accel="50000" decel="50000" autoRev="1" fill="hold" grpId="1" nodeType="withEffect">
                                      <p:stCondLst>
                                        <p:cond delay="2000"/>
                                      </p:stCondLst>
                                      <p:childTnLst>
                                        <p:animMotion origin="layout" path="M -4.72222E-6 -2.85141E-6 L 0.08933 -2.85141E-6 " pathEditMode="relative" rAng="0" ptsTypes="AA">
                                          <p:cBhvr>
                                            <p:cTn id="10" dur="3000" fill="hold"/>
                                            <p:tgtEl>
                                              <p:spTgt spid="26"/>
                                            </p:tgtEl>
                                            <p:attrNameLst>
                                              <p:attrName>ppt_x</p:attrName>
                                              <p:attrName>ppt_y</p:attrName>
                                            </p:attrNameLst>
                                          </p:cBhvr>
                                          <p:rCtr x="4462" y="0"/>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8" grpId="0"/>
          <p:bldP spid="9" grpId="0"/>
          <p:bldP spid="19" grpId="0"/>
          <p:bldP spid="17" grpId="0"/>
          <p:bldP spid="1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900" fill="hold"/>
                                            <p:tgtEl>
                                              <p:spTgt spid="26"/>
                                            </p:tgtEl>
                                            <p:attrNameLst>
                                              <p:attrName>ppt_x</p:attrName>
                                            </p:attrNameLst>
                                          </p:cBhvr>
                                          <p:tavLst>
                                            <p:tav tm="0">
                                              <p:val>
                                                <p:strVal val="0-#ppt_w/2"/>
                                              </p:val>
                                            </p:tav>
                                            <p:tav tm="100000">
                                              <p:val>
                                                <p:strVal val="#ppt_x"/>
                                              </p:val>
                                            </p:tav>
                                          </p:tavLst>
                                        </p:anim>
                                        <p:anim calcmode="lin" valueType="num">
                                          <p:cBhvr additive="base">
                                            <p:cTn id="8" dur="900" fill="hold"/>
                                            <p:tgtEl>
                                              <p:spTgt spid="26"/>
                                            </p:tgtEl>
                                            <p:attrNameLst>
                                              <p:attrName>ppt_y</p:attrName>
                                            </p:attrNameLst>
                                          </p:cBhvr>
                                          <p:tavLst>
                                            <p:tav tm="0">
                                              <p:val>
                                                <p:strVal val="#ppt_y"/>
                                              </p:val>
                                            </p:tav>
                                            <p:tav tm="100000">
                                              <p:val>
                                                <p:strVal val="#ppt_y"/>
                                              </p:val>
                                            </p:tav>
                                          </p:tavLst>
                                        </p:anim>
                                      </p:childTnLst>
                                    </p:cTn>
                                  </p:par>
                                  <p:par>
                                    <p:cTn id="9" presetID="42" presetClass="path" presetSubtype="0" repeatCount="indefinite" accel="50000" decel="50000" autoRev="1" fill="hold" grpId="1" nodeType="withEffect">
                                      <p:stCondLst>
                                        <p:cond delay="2000"/>
                                      </p:stCondLst>
                                      <p:childTnLst>
                                        <p:animMotion origin="layout" path="M -4.72222E-6 -2.85141E-6 L 0.08933 -2.85141E-6 " pathEditMode="relative" rAng="0" ptsTypes="AA">
                                          <p:cBhvr>
                                            <p:cTn id="10" dur="3000" fill="hold"/>
                                            <p:tgtEl>
                                              <p:spTgt spid="26"/>
                                            </p:tgtEl>
                                            <p:attrNameLst>
                                              <p:attrName>ppt_x</p:attrName>
                                              <p:attrName>ppt_y</p:attrName>
                                            </p:attrNameLst>
                                          </p:cBhvr>
                                          <p:rCtr x="4462" y="0"/>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8" grpId="0"/>
          <p:bldP spid="9" grpId="0"/>
          <p:bldP spid="19" grpId="0"/>
          <p:bldP spid="17" grpId="0"/>
          <p:bldP spid="18"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56B6580-C58A-B3C3-1591-50516F9F5122}"/>
              </a:ext>
            </a:extLst>
          </p:cNvPr>
          <p:cNvPicPr>
            <a:picLocks noChangeAspect="1"/>
          </p:cNvPicPr>
          <p:nvPr/>
        </p:nvPicPr>
        <p:blipFill>
          <a:blip r:embed="rId3">
            <a:alphaModFix amt="22000"/>
          </a:blip>
          <a:stretch>
            <a:fillRect/>
          </a:stretch>
        </p:blipFill>
        <p:spPr>
          <a:xfrm>
            <a:off x="0" y="5144294"/>
            <a:ext cx="5627151" cy="5210325"/>
          </a:xfrm>
          <a:prstGeom prst="rect">
            <a:avLst/>
          </a:prstGeom>
        </p:spPr>
      </p:pic>
      <p:pic>
        <p:nvPicPr>
          <p:cNvPr id="28" name="Marcador de posición de imagen 27">
            <a:extLst>
              <a:ext uri="{FF2B5EF4-FFF2-40B4-BE49-F238E27FC236}">
                <a16:creationId xmlns:a16="http://schemas.microsoft.com/office/drawing/2014/main" id="{1E6AE8E3-B137-698D-06F1-C669A2CDC085}"/>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13916" b="13916"/>
          <a:stretch/>
        </p:blipFill>
        <p:spPr/>
      </p:pic>
      <p:sp>
        <p:nvSpPr>
          <p:cNvPr id="35" name="Полилиния 34"/>
          <p:cNvSpPr/>
          <p:nvPr/>
        </p:nvSpPr>
        <p:spPr>
          <a:xfrm>
            <a:off x="12139394" y="2131880"/>
            <a:ext cx="6148606" cy="8156708"/>
          </a:xfrm>
          <a:custGeom>
            <a:avLst/>
            <a:gdLst>
              <a:gd name="connsiteX0" fmla="*/ 4753458 w 6148606"/>
              <a:gd name="connsiteY0" fmla="*/ 0 h 8156708"/>
              <a:gd name="connsiteX1" fmla="*/ 6148606 w 6148606"/>
              <a:gd name="connsiteY1" fmla="*/ 2396003 h 8156708"/>
              <a:gd name="connsiteX2" fmla="*/ 6148606 w 6148606"/>
              <a:gd name="connsiteY2" fmla="*/ 8156708 h 8156708"/>
              <a:gd name="connsiteX3" fmla="*/ 0 w 6148606"/>
              <a:gd name="connsiteY3" fmla="*/ 8156708 h 8156708"/>
            </a:gdLst>
            <a:ahLst/>
            <a:cxnLst>
              <a:cxn ang="0">
                <a:pos x="connsiteX0" y="connsiteY0"/>
              </a:cxn>
              <a:cxn ang="0">
                <a:pos x="connsiteX1" y="connsiteY1"/>
              </a:cxn>
              <a:cxn ang="0">
                <a:pos x="connsiteX2" y="connsiteY2"/>
              </a:cxn>
              <a:cxn ang="0">
                <a:pos x="connsiteX3" y="connsiteY3"/>
              </a:cxn>
            </a:cxnLst>
            <a:rect l="l" t="t" r="r" b="b"/>
            <a:pathLst>
              <a:path w="6148606" h="8156708">
                <a:moveTo>
                  <a:pt x="4753458" y="0"/>
                </a:moveTo>
                <a:lnTo>
                  <a:pt x="6148606" y="2396003"/>
                </a:lnTo>
                <a:lnTo>
                  <a:pt x="6148606" y="8156708"/>
                </a:lnTo>
                <a:lnTo>
                  <a:pt x="0" y="8156708"/>
                </a:lnTo>
                <a:close/>
              </a:path>
            </a:pathLst>
          </a:custGeom>
          <a:solidFill>
            <a:srgbClr val="FF9D54">
              <a:alpha val="8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Полилиния 42"/>
          <p:cNvSpPr/>
          <p:nvPr/>
        </p:nvSpPr>
        <p:spPr>
          <a:xfrm>
            <a:off x="15591908" y="5662221"/>
            <a:ext cx="2696092" cy="4626367"/>
          </a:xfrm>
          <a:custGeom>
            <a:avLst/>
            <a:gdLst>
              <a:gd name="connsiteX0" fmla="*/ 2696092 w 2696092"/>
              <a:gd name="connsiteY0" fmla="*/ 0 h 4626367"/>
              <a:gd name="connsiteX1" fmla="*/ 2696092 w 2696092"/>
              <a:gd name="connsiteY1" fmla="*/ 4626367 h 4626367"/>
              <a:gd name="connsiteX2" fmla="*/ 0 w 2696092"/>
              <a:gd name="connsiteY2" fmla="*/ 4626367 h 4626367"/>
            </a:gdLst>
            <a:ahLst/>
            <a:cxnLst>
              <a:cxn ang="0">
                <a:pos x="connsiteX0" y="connsiteY0"/>
              </a:cxn>
              <a:cxn ang="0">
                <a:pos x="connsiteX1" y="connsiteY1"/>
              </a:cxn>
              <a:cxn ang="0">
                <a:pos x="connsiteX2" y="connsiteY2"/>
              </a:cxn>
            </a:cxnLst>
            <a:rect l="l" t="t" r="r" b="b"/>
            <a:pathLst>
              <a:path w="2696092" h="4626367">
                <a:moveTo>
                  <a:pt x="2696092" y="0"/>
                </a:moveTo>
                <a:lnTo>
                  <a:pt x="2696092" y="4626367"/>
                </a:lnTo>
                <a:lnTo>
                  <a:pt x="0" y="4626367"/>
                </a:lnTo>
                <a:close/>
              </a:path>
            </a:pathLst>
          </a:custGeom>
          <a:solidFill>
            <a:schemeClr val="bg2">
              <a:lumMod val="95000"/>
              <a:alpha val="6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12">
            <a:extLst>
              <a:ext uri="{FF2B5EF4-FFF2-40B4-BE49-F238E27FC236}">
                <a16:creationId xmlns:a16="http://schemas.microsoft.com/office/drawing/2014/main" id="{84A21154-4930-D990-E677-58A2E5C1F1F5}"/>
              </a:ext>
            </a:extLst>
          </p:cNvPr>
          <p:cNvSpPr txBox="1"/>
          <p:nvPr/>
        </p:nvSpPr>
        <p:spPr>
          <a:xfrm>
            <a:off x="1519255" y="1534056"/>
            <a:ext cx="8125487" cy="830997"/>
          </a:xfrm>
          <a:prstGeom prst="rect">
            <a:avLst/>
          </a:prstGeom>
          <a:noFill/>
        </p:spPr>
        <p:txBody>
          <a:bodyPr wrap="square" rtlCol="0">
            <a:spAutoFit/>
          </a:bodyPr>
          <a:lstStyle/>
          <a:p>
            <a:r>
              <a:rPr lang="es-ES" sz="48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2.	Cultura Dueño</a:t>
            </a:r>
            <a:endParaRPr lang="ru-RU" sz="4800" dirty="0">
              <a:solidFill>
                <a:schemeClr val="bg1"/>
              </a:solidFill>
              <a:latin typeface="Roboto Black" panose="02000000000000000000" pitchFamily="2" charset="0"/>
              <a:ea typeface="Roboto Black" panose="02000000000000000000" pitchFamily="2" charset="0"/>
              <a:cs typeface="Open Sans Light" panose="020B0306030504020204" pitchFamily="34" charset="0"/>
            </a:endParaRPr>
          </a:p>
        </p:txBody>
      </p:sp>
      <p:sp>
        <p:nvSpPr>
          <p:cNvPr id="36" name="TextBox 15">
            <a:extLst>
              <a:ext uri="{FF2B5EF4-FFF2-40B4-BE49-F238E27FC236}">
                <a16:creationId xmlns:a16="http://schemas.microsoft.com/office/drawing/2014/main" id="{465E97F8-5B70-53AC-E997-626628F64E82}"/>
              </a:ext>
            </a:extLst>
          </p:cNvPr>
          <p:cNvSpPr txBox="1"/>
          <p:nvPr/>
        </p:nvSpPr>
        <p:spPr>
          <a:xfrm>
            <a:off x="2034178" y="5219607"/>
            <a:ext cx="8519581" cy="829651"/>
          </a:xfrm>
          <a:prstGeom prst="rect">
            <a:avLst/>
          </a:prstGeom>
          <a:noFill/>
        </p:spPr>
        <p:txBody>
          <a:bodyPr wrap="square" rtlCol="0">
            <a:spAutoFit/>
          </a:bodyPr>
          <a:lstStyle/>
          <a:p>
            <a:pPr defTabSz="360000">
              <a:lnSpc>
                <a:spcPct val="150000"/>
              </a:lnSpc>
            </a:pPr>
            <a:r>
              <a:rPr lang="es-ES" sz="3600" spc="-150" dirty="0">
                <a:solidFill>
                  <a:schemeClr val="bg1"/>
                </a:solidFill>
                <a:latin typeface="Montserrat" panose="00000500000000000000" pitchFamily="2" charset="0"/>
                <a:ea typeface="Roboto Light" panose="02000000000000000000" pitchFamily="2" charset="0"/>
                <a:cs typeface="Open Sans Light" panose="020B0306030504020204" pitchFamily="34" charset="0"/>
              </a:rPr>
              <a:t>Estándares y procesos corporativos</a:t>
            </a:r>
            <a:endParaRPr lang="ru-RU" sz="3600" spc="-150" dirty="0">
              <a:solidFill>
                <a:schemeClr val="bg1"/>
              </a:solidFill>
              <a:latin typeface="Montserrat" panose="00000500000000000000" pitchFamily="2" charset="0"/>
              <a:ea typeface="Roboto Light" panose="02000000000000000000" pitchFamily="2" charset="0"/>
              <a:cs typeface="Open Sans Light" panose="020B0306030504020204" pitchFamily="34" charset="0"/>
            </a:endParaRPr>
          </a:p>
        </p:txBody>
      </p:sp>
      <p:sp>
        <p:nvSpPr>
          <p:cNvPr id="37" name="TextBox 15">
            <a:extLst>
              <a:ext uri="{FF2B5EF4-FFF2-40B4-BE49-F238E27FC236}">
                <a16:creationId xmlns:a16="http://schemas.microsoft.com/office/drawing/2014/main" id="{4D762AAF-7973-3C97-68DD-54CD55F50945}"/>
              </a:ext>
            </a:extLst>
          </p:cNvPr>
          <p:cNvSpPr txBox="1"/>
          <p:nvPr/>
        </p:nvSpPr>
        <p:spPr>
          <a:xfrm>
            <a:off x="2055950" y="6493899"/>
            <a:ext cx="6046701" cy="829651"/>
          </a:xfrm>
          <a:prstGeom prst="rect">
            <a:avLst/>
          </a:prstGeom>
          <a:noFill/>
        </p:spPr>
        <p:txBody>
          <a:bodyPr wrap="square" rtlCol="0">
            <a:spAutoFit/>
          </a:bodyPr>
          <a:lstStyle/>
          <a:p>
            <a:pPr defTabSz="360000">
              <a:lnSpc>
                <a:spcPct val="150000"/>
              </a:lnSpc>
            </a:pPr>
            <a:r>
              <a:rPr lang="es-ES" sz="3600" dirty="0">
                <a:solidFill>
                  <a:schemeClr val="bg1"/>
                </a:solidFill>
                <a:latin typeface="Montserrat" panose="00000500000000000000" pitchFamily="2" charset="0"/>
                <a:ea typeface="Roboto Light" panose="02000000000000000000" pitchFamily="2" charset="0"/>
                <a:cs typeface="Open Sans Light" panose="020B0306030504020204" pitchFamily="34" charset="0"/>
              </a:rPr>
              <a:t>Experiencia en proyectos</a:t>
            </a:r>
            <a:endParaRPr lang="ru-RU" sz="3600" spc="-150" dirty="0">
              <a:solidFill>
                <a:schemeClr val="bg1"/>
              </a:solidFill>
              <a:latin typeface="Montserrat" panose="00000500000000000000" pitchFamily="2" charset="0"/>
              <a:ea typeface="Roboto Light" panose="02000000000000000000" pitchFamily="2" charset="0"/>
              <a:cs typeface="Open Sans Light" panose="020B0306030504020204" pitchFamily="34" charset="0"/>
            </a:endParaRPr>
          </a:p>
        </p:txBody>
      </p:sp>
      <p:pic>
        <p:nvPicPr>
          <p:cNvPr id="48" name="Imagen 47" descr="Logotipo&#10;&#10;El contenido generado por IA puede ser incorrecto.">
            <a:extLst>
              <a:ext uri="{FF2B5EF4-FFF2-40B4-BE49-F238E27FC236}">
                <a16:creationId xmlns:a16="http://schemas.microsoft.com/office/drawing/2014/main" id="{9FAFEA2A-90E1-F94B-D06A-0D08F2B931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679" y="195927"/>
            <a:ext cx="1911613" cy="1338129"/>
          </a:xfrm>
          <a:prstGeom prst="rect">
            <a:avLst/>
          </a:prstGeom>
        </p:spPr>
      </p:pic>
      <p:sp>
        <p:nvSpPr>
          <p:cNvPr id="3" name="CuadroTexto 2">
            <a:extLst>
              <a:ext uri="{FF2B5EF4-FFF2-40B4-BE49-F238E27FC236}">
                <a16:creationId xmlns:a16="http://schemas.microsoft.com/office/drawing/2014/main" id="{425A1DAA-E4B6-58E7-C6A7-873E04629EEC}"/>
              </a:ext>
            </a:extLst>
          </p:cNvPr>
          <p:cNvSpPr txBox="1"/>
          <p:nvPr/>
        </p:nvSpPr>
        <p:spPr>
          <a:xfrm>
            <a:off x="2055950" y="4215983"/>
            <a:ext cx="5798984" cy="646331"/>
          </a:xfrm>
          <a:prstGeom prst="rect">
            <a:avLst/>
          </a:prstGeom>
          <a:noFill/>
        </p:spPr>
        <p:txBody>
          <a:bodyPr wrap="square">
            <a:spAutoFit/>
          </a:bodyPr>
          <a:lstStyle/>
          <a:p>
            <a:r>
              <a:rPr lang="es-ES" sz="3600" dirty="0">
                <a:solidFill>
                  <a:schemeClr val="bg1"/>
                </a:solidFill>
                <a:latin typeface="Montserrat" panose="00000500000000000000" pitchFamily="2" charset="0"/>
                <a:ea typeface="Roboto Light" panose="02000000000000000000" pitchFamily="2" charset="0"/>
                <a:cs typeface="Open Sans Light" panose="020B0306030504020204" pitchFamily="34" charset="0"/>
              </a:rPr>
              <a:t>Organización</a:t>
            </a:r>
            <a:endParaRPr lang="es-CL" sz="3600" dirty="0"/>
          </a:p>
        </p:txBody>
      </p:sp>
      <p:grpSp>
        <p:nvGrpSpPr>
          <p:cNvPr id="4" name="Группа 17">
            <a:extLst>
              <a:ext uri="{FF2B5EF4-FFF2-40B4-BE49-F238E27FC236}">
                <a16:creationId xmlns:a16="http://schemas.microsoft.com/office/drawing/2014/main" id="{D8ACE10D-4AF6-2858-B6F3-3D9027AC2BFA}"/>
              </a:ext>
            </a:extLst>
          </p:cNvPr>
          <p:cNvGrpSpPr/>
          <p:nvPr/>
        </p:nvGrpSpPr>
        <p:grpSpPr>
          <a:xfrm>
            <a:off x="1093060" y="4290859"/>
            <a:ext cx="608328" cy="608326"/>
            <a:chOff x="1007195" y="5899634"/>
            <a:chExt cx="608328" cy="608326"/>
          </a:xfrm>
          <a:solidFill>
            <a:srgbClr val="FF9D54"/>
          </a:solidFill>
        </p:grpSpPr>
        <p:sp>
          <p:nvSpPr>
            <p:cNvPr id="5" name="Freeform: Shape 111">
              <a:extLst>
                <a:ext uri="{FF2B5EF4-FFF2-40B4-BE49-F238E27FC236}">
                  <a16:creationId xmlns:a16="http://schemas.microsoft.com/office/drawing/2014/main" id="{D432C536-861B-9885-72FB-E495793347CA}"/>
                </a:ext>
              </a:extLst>
            </p:cNvPr>
            <p:cNvSpPr/>
            <p:nvPr/>
          </p:nvSpPr>
          <p:spPr>
            <a:xfrm>
              <a:off x="1007195" y="5899634"/>
              <a:ext cx="608328" cy="608326"/>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Shape 2591">
              <a:extLst>
                <a:ext uri="{FF2B5EF4-FFF2-40B4-BE49-F238E27FC236}">
                  <a16:creationId xmlns:a16="http://schemas.microsoft.com/office/drawing/2014/main" id="{84C1387D-B51E-0872-62C3-D3EF68391800}"/>
                </a:ext>
              </a:extLst>
            </p:cNvPr>
            <p:cNvSpPr/>
            <p:nvPr/>
          </p:nvSpPr>
          <p:spPr>
            <a:xfrm>
              <a:off x="1156418" y="6048872"/>
              <a:ext cx="309880" cy="309848"/>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grpFill/>
            <a:ln w="12700">
              <a:solidFill>
                <a:schemeClr val="bg2"/>
              </a:solidFill>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grpSp>
      <p:grpSp>
        <p:nvGrpSpPr>
          <p:cNvPr id="7" name="Группа 17">
            <a:extLst>
              <a:ext uri="{FF2B5EF4-FFF2-40B4-BE49-F238E27FC236}">
                <a16:creationId xmlns:a16="http://schemas.microsoft.com/office/drawing/2014/main" id="{7941B138-A53A-7099-8520-CFFFAB88424B}"/>
              </a:ext>
            </a:extLst>
          </p:cNvPr>
          <p:cNvGrpSpPr/>
          <p:nvPr/>
        </p:nvGrpSpPr>
        <p:grpSpPr>
          <a:xfrm>
            <a:off x="1093061" y="5440932"/>
            <a:ext cx="608328" cy="608326"/>
            <a:chOff x="1007195" y="5899634"/>
            <a:chExt cx="608328" cy="608326"/>
          </a:xfrm>
          <a:solidFill>
            <a:srgbClr val="FF9D54"/>
          </a:solidFill>
        </p:grpSpPr>
        <p:sp>
          <p:nvSpPr>
            <p:cNvPr id="8" name="Freeform: Shape 111">
              <a:extLst>
                <a:ext uri="{FF2B5EF4-FFF2-40B4-BE49-F238E27FC236}">
                  <a16:creationId xmlns:a16="http://schemas.microsoft.com/office/drawing/2014/main" id="{ED720492-6E39-EBC8-A732-0E59425C2213}"/>
                </a:ext>
              </a:extLst>
            </p:cNvPr>
            <p:cNvSpPr/>
            <p:nvPr/>
          </p:nvSpPr>
          <p:spPr>
            <a:xfrm>
              <a:off x="1007195" y="5899634"/>
              <a:ext cx="608328" cy="608326"/>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Shape 2591">
              <a:extLst>
                <a:ext uri="{FF2B5EF4-FFF2-40B4-BE49-F238E27FC236}">
                  <a16:creationId xmlns:a16="http://schemas.microsoft.com/office/drawing/2014/main" id="{24873718-5047-D44C-8467-71989D5380BF}"/>
                </a:ext>
              </a:extLst>
            </p:cNvPr>
            <p:cNvSpPr/>
            <p:nvPr/>
          </p:nvSpPr>
          <p:spPr>
            <a:xfrm>
              <a:off x="1156418" y="6048872"/>
              <a:ext cx="309880" cy="309848"/>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grpFill/>
            <a:ln w="12700">
              <a:solidFill>
                <a:schemeClr val="bg2"/>
              </a:solidFill>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grpSp>
      <p:grpSp>
        <p:nvGrpSpPr>
          <p:cNvPr id="10" name="Группа 17">
            <a:extLst>
              <a:ext uri="{FF2B5EF4-FFF2-40B4-BE49-F238E27FC236}">
                <a16:creationId xmlns:a16="http://schemas.microsoft.com/office/drawing/2014/main" id="{705F1D97-74F4-DF69-1341-34348186F5E8}"/>
              </a:ext>
            </a:extLst>
          </p:cNvPr>
          <p:cNvGrpSpPr/>
          <p:nvPr/>
        </p:nvGrpSpPr>
        <p:grpSpPr>
          <a:xfrm>
            <a:off x="1114833" y="6562185"/>
            <a:ext cx="608328" cy="608326"/>
            <a:chOff x="1007195" y="5899634"/>
            <a:chExt cx="608328" cy="608326"/>
          </a:xfrm>
          <a:solidFill>
            <a:srgbClr val="FF9D54"/>
          </a:solidFill>
        </p:grpSpPr>
        <p:sp>
          <p:nvSpPr>
            <p:cNvPr id="11" name="Freeform: Shape 111">
              <a:extLst>
                <a:ext uri="{FF2B5EF4-FFF2-40B4-BE49-F238E27FC236}">
                  <a16:creationId xmlns:a16="http://schemas.microsoft.com/office/drawing/2014/main" id="{4DCC56D1-5F52-2D97-B76D-4AA0740E46EF}"/>
                </a:ext>
              </a:extLst>
            </p:cNvPr>
            <p:cNvSpPr/>
            <p:nvPr/>
          </p:nvSpPr>
          <p:spPr>
            <a:xfrm>
              <a:off x="1007195" y="5899634"/>
              <a:ext cx="608328" cy="608326"/>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Shape 2591">
              <a:extLst>
                <a:ext uri="{FF2B5EF4-FFF2-40B4-BE49-F238E27FC236}">
                  <a16:creationId xmlns:a16="http://schemas.microsoft.com/office/drawing/2014/main" id="{977DD416-8004-8B2A-DBD7-A520AE100663}"/>
                </a:ext>
              </a:extLst>
            </p:cNvPr>
            <p:cNvSpPr/>
            <p:nvPr/>
          </p:nvSpPr>
          <p:spPr>
            <a:xfrm>
              <a:off x="1156418" y="6048872"/>
              <a:ext cx="309880" cy="309848"/>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grpFill/>
            <a:ln w="12700">
              <a:solidFill>
                <a:schemeClr val="bg2"/>
              </a:solidFill>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grpSp>
      <p:grpSp>
        <p:nvGrpSpPr>
          <p:cNvPr id="13" name="Группа 17">
            <a:extLst>
              <a:ext uri="{FF2B5EF4-FFF2-40B4-BE49-F238E27FC236}">
                <a16:creationId xmlns:a16="http://schemas.microsoft.com/office/drawing/2014/main" id="{B71E5EFF-B778-5D29-499E-C9E8DBD5026B}"/>
              </a:ext>
            </a:extLst>
          </p:cNvPr>
          <p:cNvGrpSpPr/>
          <p:nvPr/>
        </p:nvGrpSpPr>
        <p:grpSpPr>
          <a:xfrm>
            <a:off x="1114833" y="3152208"/>
            <a:ext cx="608328" cy="608326"/>
            <a:chOff x="1007195" y="5899634"/>
            <a:chExt cx="608328" cy="608326"/>
          </a:xfrm>
          <a:solidFill>
            <a:srgbClr val="FF9D54"/>
          </a:solidFill>
        </p:grpSpPr>
        <p:sp>
          <p:nvSpPr>
            <p:cNvPr id="14" name="Freeform: Shape 111">
              <a:extLst>
                <a:ext uri="{FF2B5EF4-FFF2-40B4-BE49-F238E27FC236}">
                  <a16:creationId xmlns:a16="http://schemas.microsoft.com/office/drawing/2014/main" id="{FB1A097C-D35D-7552-3EE3-27D6935F8C22}"/>
                </a:ext>
              </a:extLst>
            </p:cNvPr>
            <p:cNvSpPr/>
            <p:nvPr/>
          </p:nvSpPr>
          <p:spPr>
            <a:xfrm>
              <a:off x="1007195" y="5899634"/>
              <a:ext cx="608328" cy="608326"/>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Shape 2591">
              <a:extLst>
                <a:ext uri="{FF2B5EF4-FFF2-40B4-BE49-F238E27FC236}">
                  <a16:creationId xmlns:a16="http://schemas.microsoft.com/office/drawing/2014/main" id="{7D649A1F-31E8-5A13-D527-E42DF43CA349}"/>
                </a:ext>
              </a:extLst>
            </p:cNvPr>
            <p:cNvSpPr/>
            <p:nvPr/>
          </p:nvSpPr>
          <p:spPr>
            <a:xfrm>
              <a:off x="1156418" y="6048872"/>
              <a:ext cx="309880" cy="309848"/>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grpFill/>
            <a:ln w="12700">
              <a:solidFill>
                <a:schemeClr val="bg2"/>
              </a:solidFill>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grpSp>
      <p:sp>
        <p:nvSpPr>
          <p:cNvPr id="16" name="CuadroTexto 15">
            <a:extLst>
              <a:ext uri="{FF2B5EF4-FFF2-40B4-BE49-F238E27FC236}">
                <a16:creationId xmlns:a16="http://schemas.microsoft.com/office/drawing/2014/main" id="{22ED3EB0-7216-047A-240E-4759817C61A6}"/>
              </a:ext>
            </a:extLst>
          </p:cNvPr>
          <p:cNvSpPr txBox="1"/>
          <p:nvPr/>
        </p:nvSpPr>
        <p:spPr>
          <a:xfrm>
            <a:off x="2055950" y="3133204"/>
            <a:ext cx="5798984" cy="646331"/>
          </a:xfrm>
          <a:prstGeom prst="rect">
            <a:avLst/>
          </a:prstGeom>
          <a:noFill/>
        </p:spPr>
        <p:txBody>
          <a:bodyPr wrap="square">
            <a:spAutoFit/>
          </a:bodyPr>
          <a:lstStyle/>
          <a:p>
            <a:r>
              <a:rPr lang="es-ES" sz="3600" dirty="0">
                <a:solidFill>
                  <a:schemeClr val="bg1"/>
                </a:solidFill>
                <a:latin typeface="Montserrat" panose="00000500000000000000" pitchFamily="2" charset="0"/>
                <a:ea typeface="Roboto Light" panose="02000000000000000000" pitchFamily="2" charset="0"/>
                <a:cs typeface="Open Sans Light" panose="020B0306030504020204" pitchFamily="34" charset="0"/>
              </a:rPr>
              <a:t>Cultura empresa</a:t>
            </a:r>
            <a:endParaRPr lang="es-CL" sz="3600" dirty="0"/>
          </a:p>
        </p:txBody>
      </p:sp>
    </p:spTree>
    <p:extLst>
      <p:ext uri="{BB962C8B-B14F-4D97-AF65-F5344CB8AC3E}">
        <p14:creationId xmlns:p14="http://schemas.microsoft.com/office/powerpoint/2010/main" val="26568460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900"/>
                                        <p:tgtEl>
                                          <p:spTgt spid="35"/>
                                        </p:tgtEl>
                                      </p:cBhvr>
                                    </p:animEffect>
                                  </p:childTnLst>
                                </p:cTn>
                              </p:par>
                              <p:par>
                                <p:cTn id="8" presetID="6" presetClass="emph" presetSubtype="0" repeatCount="indefinite" accel="50000" decel="50000" autoRev="1" fill="hold" grpId="1" nodeType="withEffect">
                                  <p:stCondLst>
                                    <p:cond delay="500"/>
                                  </p:stCondLst>
                                  <p:childTnLst>
                                    <p:animScale>
                                      <p:cBhvr>
                                        <p:cTn id="9" dur="2000" fill="hold"/>
                                        <p:tgtEl>
                                          <p:spTgt spid="35"/>
                                        </p:tgtEl>
                                      </p:cBhvr>
                                      <p:by x="130000" y="130000"/>
                                    </p:animScale>
                                  </p:childTnLst>
                                </p:cTn>
                              </p:par>
                              <p:par>
                                <p:cTn id="10" presetID="10" presetClass="entr" presetSubtype="0" fill="hold" grpId="0" nodeType="withEffect">
                                  <p:stCondLst>
                                    <p:cond delay="100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9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43" grpId="0" animBg="1"/>
      <p:bldP spid="36" grpId="0"/>
      <p:bldP spid="37" grpId="0"/>
      <p:bldP spid="3"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8FD0A-7996-3EAA-9588-E568048E3583}"/>
            </a:ext>
          </a:extLst>
        </p:cNvPr>
        <p:cNvGrpSpPr/>
        <p:nvPr/>
      </p:nvGrpSpPr>
      <p:grpSpPr>
        <a:xfrm>
          <a:off x="0" y="0"/>
          <a:ext cx="0" cy="0"/>
          <a:chOff x="0" y="0"/>
          <a:chExt cx="0" cy="0"/>
        </a:xfrm>
      </p:grpSpPr>
      <p:pic>
        <p:nvPicPr>
          <p:cNvPr id="16" name="Imagen 15">
            <a:extLst>
              <a:ext uri="{FF2B5EF4-FFF2-40B4-BE49-F238E27FC236}">
                <a16:creationId xmlns:a16="http://schemas.microsoft.com/office/drawing/2014/main" id="{F414430B-E53A-BCC0-2159-971C8079AC71}"/>
              </a:ext>
            </a:extLst>
          </p:cNvPr>
          <p:cNvPicPr>
            <a:picLocks noChangeAspect="1"/>
          </p:cNvPicPr>
          <p:nvPr/>
        </p:nvPicPr>
        <p:blipFill>
          <a:blip r:embed="rId3"/>
          <a:stretch>
            <a:fillRect/>
          </a:stretch>
        </p:blipFill>
        <p:spPr>
          <a:xfrm>
            <a:off x="3881900" y="4042896"/>
            <a:ext cx="4607010" cy="1486725"/>
          </a:xfrm>
          <a:prstGeom prst="rect">
            <a:avLst/>
          </a:prstGeom>
        </p:spPr>
      </p:pic>
      <p:pic>
        <p:nvPicPr>
          <p:cNvPr id="18" name="Imagen 17">
            <a:extLst>
              <a:ext uri="{FF2B5EF4-FFF2-40B4-BE49-F238E27FC236}">
                <a16:creationId xmlns:a16="http://schemas.microsoft.com/office/drawing/2014/main" id="{98D91968-AC4D-9713-6D7B-91DE34A8BB3D}"/>
              </a:ext>
            </a:extLst>
          </p:cNvPr>
          <p:cNvPicPr>
            <a:picLocks noChangeAspect="1"/>
          </p:cNvPicPr>
          <p:nvPr/>
        </p:nvPicPr>
        <p:blipFill>
          <a:blip r:embed="rId4"/>
          <a:stretch>
            <a:fillRect/>
          </a:stretch>
        </p:blipFill>
        <p:spPr>
          <a:xfrm>
            <a:off x="10421994" y="7900479"/>
            <a:ext cx="2803790" cy="1419419"/>
          </a:xfrm>
          <a:prstGeom prst="rect">
            <a:avLst/>
          </a:prstGeom>
        </p:spPr>
      </p:pic>
      <p:pic>
        <p:nvPicPr>
          <p:cNvPr id="17" name="Imagen 16">
            <a:extLst>
              <a:ext uri="{FF2B5EF4-FFF2-40B4-BE49-F238E27FC236}">
                <a16:creationId xmlns:a16="http://schemas.microsoft.com/office/drawing/2014/main" id="{7BB8D203-EDE8-7304-8AE5-7A7E40A9289D}"/>
              </a:ext>
            </a:extLst>
          </p:cNvPr>
          <p:cNvPicPr>
            <a:picLocks noChangeAspect="1"/>
          </p:cNvPicPr>
          <p:nvPr/>
        </p:nvPicPr>
        <p:blipFill>
          <a:blip r:embed="rId5"/>
          <a:stretch>
            <a:fillRect/>
          </a:stretch>
        </p:blipFill>
        <p:spPr>
          <a:xfrm>
            <a:off x="10666165" y="5210637"/>
            <a:ext cx="3769784" cy="1493689"/>
          </a:xfrm>
          <a:prstGeom prst="rect">
            <a:avLst/>
          </a:prstGeom>
        </p:spPr>
      </p:pic>
      <p:pic>
        <p:nvPicPr>
          <p:cNvPr id="10" name="Picture 4">
            <a:extLst>
              <a:ext uri="{FF2B5EF4-FFF2-40B4-BE49-F238E27FC236}">
                <a16:creationId xmlns:a16="http://schemas.microsoft.com/office/drawing/2014/main" id="{7C78E5C5-972B-EE1C-2074-6F1A356F0A42}"/>
              </a:ext>
            </a:extLst>
          </p:cNvPr>
          <p:cNvPicPr>
            <a:picLocks noChangeAspect="1" noChangeArrowheads="1"/>
          </p:cNvPicPr>
          <p:nvPr/>
        </p:nvPicPr>
        <p:blipFill>
          <a:blip r:embed="rId6">
            <a:alphaModFix amt="21000"/>
            <a:extLst>
              <a:ext uri="{28A0092B-C50C-407E-A947-70E740481C1C}">
                <a14:useLocalDpi xmlns:a14="http://schemas.microsoft.com/office/drawing/2010/main" val="0"/>
              </a:ext>
            </a:extLst>
          </a:blip>
          <a:srcRect/>
          <a:stretch>
            <a:fillRect/>
          </a:stretch>
        </p:blipFill>
        <p:spPr bwMode="auto">
          <a:xfrm>
            <a:off x="12981612" y="5024929"/>
            <a:ext cx="5491122" cy="5491122"/>
          </a:xfrm>
          <a:prstGeom prst="rect">
            <a:avLst/>
          </a:prstGeom>
          <a:noFill/>
          <a:extLst>
            <a:ext uri="{909E8E84-426E-40DD-AFC4-6F175D3DCCD1}">
              <a14:hiddenFill xmlns:a14="http://schemas.microsoft.com/office/drawing/2010/main">
                <a:solidFill>
                  <a:srgbClr val="FFFFFF"/>
                </a:solidFill>
              </a14:hiddenFill>
            </a:ext>
          </a:extLst>
        </p:spPr>
      </p:pic>
      <p:sp>
        <p:nvSpPr>
          <p:cNvPr id="31" name="Полилиния 30">
            <a:extLst>
              <a:ext uri="{FF2B5EF4-FFF2-40B4-BE49-F238E27FC236}">
                <a16:creationId xmlns:a16="http://schemas.microsoft.com/office/drawing/2014/main" id="{39FA173B-4CF3-317A-02BC-1559365CAA24}"/>
              </a:ext>
            </a:extLst>
          </p:cNvPr>
          <p:cNvSpPr/>
          <p:nvPr/>
        </p:nvSpPr>
        <p:spPr>
          <a:xfrm rot="10800000">
            <a:off x="2137821" y="-15921"/>
            <a:ext cx="8506573" cy="4483358"/>
          </a:xfrm>
          <a:custGeom>
            <a:avLst/>
            <a:gdLst>
              <a:gd name="connsiteX0" fmla="*/ 8506573 w 8506573"/>
              <a:gd name="connsiteY0" fmla="*/ 4483358 h 4483358"/>
              <a:gd name="connsiteX1" fmla="*/ 523072 w 8506573"/>
              <a:gd name="connsiteY1" fmla="*/ 4483358 h 4483358"/>
              <a:gd name="connsiteX2" fmla="*/ 469370 w 8506573"/>
              <a:gd name="connsiteY2" fmla="*/ 4404118 h 4483358"/>
              <a:gd name="connsiteX3" fmla="*/ 393665 w 8506573"/>
              <a:gd name="connsiteY3" fmla="*/ 4286826 h 4483358"/>
              <a:gd name="connsiteX4" fmla="*/ 325531 w 8506573"/>
              <a:gd name="connsiteY4" fmla="*/ 4165751 h 4483358"/>
              <a:gd name="connsiteX5" fmla="*/ 264968 w 8506573"/>
              <a:gd name="connsiteY5" fmla="*/ 4037108 h 4483358"/>
              <a:gd name="connsiteX6" fmla="*/ 208188 w 8506573"/>
              <a:gd name="connsiteY6" fmla="*/ 3908466 h 4483358"/>
              <a:gd name="connsiteX7" fmla="*/ 158980 w 8506573"/>
              <a:gd name="connsiteY7" fmla="*/ 3779824 h 4483358"/>
              <a:gd name="connsiteX8" fmla="*/ 121127 w 8506573"/>
              <a:gd name="connsiteY8" fmla="*/ 3651180 h 4483358"/>
              <a:gd name="connsiteX9" fmla="*/ 79491 w 8506573"/>
              <a:gd name="connsiteY9" fmla="*/ 3514971 h 4483358"/>
              <a:gd name="connsiteX10" fmla="*/ 52994 w 8506573"/>
              <a:gd name="connsiteY10" fmla="*/ 3382543 h 4483358"/>
              <a:gd name="connsiteX11" fmla="*/ 30283 w 8506573"/>
              <a:gd name="connsiteY11" fmla="*/ 3250117 h 4483358"/>
              <a:gd name="connsiteX12" fmla="*/ 15141 w 8506573"/>
              <a:gd name="connsiteY12" fmla="*/ 3113909 h 4483358"/>
              <a:gd name="connsiteX13" fmla="*/ 7570 w 8506573"/>
              <a:gd name="connsiteY13" fmla="*/ 2973914 h 4483358"/>
              <a:gd name="connsiteX14" fmla="*/ 0 w 8506573"/>
              <a:gd name="connsiteY14" fmla="*/ 2837704 h 4483358"/>
              <a:gd name="connsiteX15" fmla="*/ 7570 w 8506573"/>
              <a:gd name="connsiteY15" fmla="*/ 2705278 h 4483358"/>
              <a:gd name="connsiteX16" fmla="*/ 15141 w 8506573"/>
              <a:gd name="connsiteY16" fmla="*/ 2565286 h 4483358"/>
              <a:gd name="connsiteX17" fmla="*/ 30283 w 8506573"/>
              <a:gd name="connsiteY17" fmla="*/ 2429075 h 4483358"/>
              <a:gd name="connsiteX18" fmla="*/ 52994 w 8506573"/>
              <a:gd name="connsiteY18" fmla="*/ 2296649 h 4483358"/>
              <a:gd name="connsiteX19" fmla="*/ 79491 w 8506573"/>
              <a:gd name="connsiteY19" fmla="*/ 2160439 h 4483358"/>
              <a:gd name="connsiteX20" fmla="*/ 121127 w 8506573"/>
              <a:gd name="connsiteY20" fmla="*/ 2028013 h 4483358"/>
              <a:gd name="connsiteX21" fmla="*/ 158980 w 8506573"/>
              <a:gd name="connsiteY21" fmla="*/ 1895587 h 4483358"/>
              <a:gd name="connsiteX22" fmla="*/ 208188 w 8506573"/>
              <a:gd name="connsiteY22" fmla="*/ 1770727 h 4483358"/>
              <a:gd name="connsiteX23" fmla="*/ 264968 w 8506573"/>
              <a:gd name="connsiteY23" fmla="*/ 1638301 h 4483358"/>
              <a:gd name="connsiteX24" fmla="*/ 325531 w 8506573"/>
              <a:gd name="connsiteY24" fmla="*/ 1513443 h 4483358"/>
              <a:gd name="connsiteX25" fmla="*/ 393665 w 8506573"/>
              <a:gd name="connsiteY25" fmla="*/ 1392368 h 4483358"/>
              <a:gd name="connsiteX26" fmla="*/ 469370 w 8506573"/>
              <a:gd name="connsiteY26" fmla="*/ 1275076 h 4483358"/>
              <a:gd name="connsiteX27" fmla="*/ 548861 w 8506573"/>
              <a:gd name="connsiteY27" fmla="*/ 1157783 h 4483358"/>
              <a:gd name="connsiteX28" fmla="*/ 635921 w 8506573"/>
              <a:gd name="connsiteY28" fmla="*/ 1044276 h 4483358"/>
              <a:gd name="connsiteX29" fmla="*/ 730550 w 8506573"/>
              <a:gd name="connsiteY29" fmla="*/ 934551 h 4483358"/>
              <a:gd name="connsiteX30" fmla="*/ 828968 w 8506573"/>
              <a:gd name="connsiteY30" fmla="*/ 828610 h 4483358"/>
              <a:gd name="connsiteX31" fmla="*/ 934955 w 8506573"/>
              <a:gd name="connsiteY31" fmla="*/ 730237 h 4483358"/>
              <a:gd name="connsiteX32" fmla="*/ 1044726 w 8506573"/>
              <a:gd name="connsiteY32" fmla="*/ 635647 h 4483358"/>
              <a:gd name="connsiteX33" fmla="*/ 1158284 w 8506573"/>
              <a:gd name="connsiteY33" fmla="*/ 544841 h 4483358"/>
              <a:gd name="connsiteX34" fmla="*/ 1279412 w 8506573"/>
              <a:gd name="connsiteY34" fmla="*/ 465385 h 4483358"/>
              <a:gd name="connsiteX35" fmla="*/ 1396755 w 8506573"/>
              <a:gd name="connsiteY35" fmla="*/ 389712 h 4483358"/>
              <a:gd name="connsiteX36" fmla="*/ 1517882 w 8506573"/>
              <a:gd name="connsiteY36" fmla="*/ 321607 h 4483358"/>
              <a:gd name="connsiteX37" fmla="*/ 1642796 w 8506573"/>
              <a:gd name="connsiteY37" fmla="*/ 261070 h 4483358"/>
              <a:gd name="connsiteX38" fmla="*/ 1767709 w 8506573"/>
              <a:gd name="connsiteY38" fmla="*/ 208099 h 4483358"/>
              <a:gd name="connsiteX39" fmla="*/ 1896406 w 8506573"/>
              <a:gd name="connsiteY39" fmla="*/ 155129 h 4483358"/>
              <a:gd name="connsiteX40" fmla="*/ 2032674 w 8506573"/>
              <a:gd name="connsiteY40" fmla="*/ 117293 h 4483358"/>
              <a:gd name="connsiteX41" fmla="*/ 2165159 w 8506573"/>
              <a:gd name="connsiteY41" fmla="*/ 75673 h 4483358"/>
              <a:gd name="connsiteX42" fmla="*/ 2297642 w 8506573"/>
              <a:gd name="connsiteY42" fmla="*/ 49188 h 4483358"/>
              <a:gd name="connsiteX43" fmla="*/ 2430125 w 8506573"/>
              <a:gd name="connsiteY43" fmla="*/ 26485 h 4483358"/>
              <a:gd name="connsiteX44" fmla="*/ 2570179 w 8506573"/>
              <a:gd name="connsiteY44" fmla="*/ 11352 h 4483358"/>
              <a:gd name="connsiteX45" fmla="*/ 2706448 w 8506573"/>
              <a:gd name="connsiteY45" fmla="*/ 3784 h 4483358"/>
              <a:gd name="connsiteX46" fmla="*/ 2838933 w 8506573"/>
              <a:gd name="connsiteY46" fmla="*/ 0 h 4483358"/>
              <a:gd name="connsiteX47" fmla="*/ 2978985 w 8506573"/>
              <a:gd name="connsiteY47" fmla="*/ 3784 h 4483358"/>
              <a:gd name="connsiteX48" fmla="*/ 3115254 w 8506573"/>
              <a:gd name="connsiteY48" fmla="*/ 11352 h 4483358"/>
              <a:gd name="connsiteX49" fmla="*/ 3251523 w 8506573"/>
              <a:gd name="connsiteY49" fmla="*/ 26485 h 4483358"/>
              <a:gd name="connsiteX50" fmla="*/ 3387791 w 8506573"/>
              <a:gd name="connsiteY50" fmla="*/ 49188 h 4483358"/>
              <a:gd name="connsiteX51" fmla="*/ 3520276 w 8506573"/>
              <a:gd name="connsiteY51" fmla="*/ 75673 h 4483358"/>
              <a:gd name="connsiteX52" fmla="*/ 3652759 w 8506573"/>
              <a:gd name="connsiteY52" fmla="*/ 117293 h 4483358"/>
              <a:gd name="connsiteX53" fmla="*/ 3781458 w 8506573"/>
              <a:gd name="connsiteY53" fmla="*/ 155129 h 4483358"/>
              <a:gd name="connsiteX54" fmla="*/ 3913941 w 8506573"/>
              <a:gd name="connsiteY54" fmla="*/ 208099 h 4483358"/>
              <a:gd name="connsiteX55" fmla="*/ 4042640 w 8506573"/>
              <a:gd name="connsiteY55" fmla="*/ 261070 h 4483358"/>
              <a:gd name="connsiteX56" fmla="*/ 4167553 w 8506573"/>
              <a:gd name="connsiteY56" fmla="*/ 321607 h 4483358"/>
              <a:gd name="connsiteX57" fmla="*/ 4288680 w 8506573"/>
              <a:gd name="connsiteY57" fmla="*/ 389712 h 4483358"/>
              <a:gd name="connsiteX58" fmla="*/ 4406022 w 8506573"/>
              <a:gd name="connsiteY58" fmla="*/ 465385 h 4483358"/>
              <a:gd name="connsiteX59" fmla="*/ 4523365 w 8506573"/>
              <a:gd name="connsiteY59" fmla="*/ 544841 h 4483358"/>
              <a:gd name="connsiteX60" fmla="*/ 4636922 w 8506573"/>
              <a:gd name="connsiteY60" fmla="*/ 635647 h 4483358"/>
              <a:gd name="connsiteX61" fmla="*/ 4746694 w 8506573"/>
              <a:gd name="connsiteY61" fmla="*/ 730237 h 4483358"/>
              <a:gd name="connsiteX62" fmla="*/ 4852680 w 8506573"/>
              <a:gd name="connsiteY62" fmla="*/ 828610 h 4483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8506573" h="4483358">
                <a:moveTo>
                  <a:pt x="8506573" y="4483358"/>
                </a:moveTo>
                <a:lnTo>
                  <a:pt x="523072" y="4483358"/>
                </a:lnTo>
                <a:lnTo>
                  <a:pt x="469370" y="4404118"/>
                </a:lnTo>
                <a:lnTo>
                  <a:pt x="393665" y="4286826"/>
                </a:lnTo>
                <a:lnTo>
                  <a:pt x="325531" y="4165751"/>
                </a:lnTo>
                <a:lnTo>
                  <a:pt x="264968" y="4037108"/>
                </a:lnTo>
                <a:lnTo>
                  <a:pt x="208188" y="3908466"/>
                </a:lnTo>
                <a:lnTo>
                  <a:pt x="158980" y="3779824"/>
                </a:lnTo>
                <a:lnTo>
                  <a:pt x="121127" y="3651180"/>
                </a:lnTo>
                <a:lnTo>
                  <a:pt x="79491" y="3514971"/>
                </a:lnTo>
                <a:lnTo>
                  <a:pt x="52994" y="3382543"/>
                </a:lnTo>
                <a:lnTo>
                  <a:pt x="30283" y="3250117"/>
                </a:lnTo>
                <a:lnTo>
                  <a:pt x="15141" y="3113909"/>
                </a:lnTo>
                <a:lnTo>
                  <a:pt x="7570" y="2973914"/>
                </a:lnTo>
                <a:lnTo>
                  <a:pt x="0" y="2837704"/>
                </a:lnTo>
                <a:lnTo>
                  <a:pt x="7570" y="2705278"/>
                </a:lnTo>
                <a:lnTo>
                  <a:pt x="15141" y="2565286"/>
                </a:lnTo>
                <a:lnTo>
                  <a:pt x="30283" y="2429075"/>
                </a:lnTo>
                <a:lnTo>
                  <a:pt x="52994" y="2296649"/>
                </a:lnTo>
                <a:lnTo>
                  <a:pt x="79491" y="2160439"/>
                </a:lnTo>
                <a:lnTo>
                  <a:pt x="121127" y="2028013"/>
                </a:lnTo>
                <a:lnTo>
                  <a:pt x="158980" y="1895587"/>
                </a:lnTo>
                <a:lnTo>
                  <a:pt x="208188" y="1770727"/>
                </a:lnTo>
                <a:lnTo>
                  <a:pt x="264968" y="1638301"/>
                </a:lnTo>
                <a:lnTo>
                  <a:pt x="325531" y="1513443"/>
                </a:lnTo>
                <a:lnTo>
                  <a:pt x="393665" y="1392368"/>
                </a:lnTo>
                <a:lnTo>
                  <a:pt x="469370" y="1275076"/>
                </a:lnTo>
                <a:lnTo>
                  <a:pt x="548861" y="1157783"/>
                </a:lnTo>
                <a:lnTo>
                  <a:pt x="635921" y="1044276"/>
                </a:lnTo>
                <a:lnTo>
                  <a:pt x="730550" y="934551"/>
                </a:lnTo>
                <a:lnTo>
                  <a:pt x="828968" y="828610"/>
                </a:lnTo>
                <a:lnTo>
                  <a:pt x="934955" y="730237"/>
                </a:lnTo>
                <a:lnTo>
                  <a:pt x="1044726" y="635647"/>
                </a:lnTo>
                <a:lnTo>
                  <a:pt x="1158284" y="544841"/>
                </a:lnTo>
                <a:lnTo>
                  <a:pt x="1279412" y="465385"/>
                </a:lnTo>
                <a:lnTo>
                  <a:pt x="1396755" y="389712"/>
                </a:lnTo>
                <a:lnTo>
                  <a:pt x="1517882" y="321607"/>
                </a:lnTo>
                <a:lnTo>
                  <a:pt x="1642796" y="261070"/>
                </a:lnTo>
                <a:lnTo>
                  <a:pt x="1767709" y="208099"/>
                </a:lnTo>
                <a:lnTo>
                  <a:pt x="1896406" y="155129"/>
                </a:lnTo>
                <a:lnTo>
                  <a:pt x="2032674" y="117293"/>
                </a:lnTo>
                <a:lnTo>
                  <a:pt x="2165159" y="75673"/>
                </a:lnTo>
                <a:lnTo>
                  <a:pt x="2297642" y="49188"/>
                </a:lnTo>
                <a:lnTo>
                  <a:pt x="2430125" y="26485"/>
                </a:lnTo>
                <a:lnTo>
                  <a:pt x="2570179" y="11352"/>
                </a:lnTo>
                <a:lnTo>
                  <a:pt x="2706448" y="3784"/>
                </a:lnTo>
                <a:lnTo>
                  <a:pt x="2838933" y="0"/>
                </a:lnTo>
                <a:lnTo>
                  <a:pt x="2978985" y="3784"/>
                </a:lnTo>
                <a:lnTo>
                  <a:pt x="3115254" y="11352"/>
                </a:lnTo>
                <a:lnTo>
                  <a:pt x="3251523" y="26485"/>
                </a:lnTo>
                <a:lnTo>
                  <a:pt x="3387791" y="49188"/>
                </a:lnTo>
                <a:lnTo>
                  <a:pt x="3520276" y="75673"/>
                </a:lnTo>
                <a:lnTo>
                  <a:pt x="3652759" y="117293"/>
                </a:lnTo>
                <a:lnTo>
                  <a:pt x="3781458" y="155129"/>
                </a:lnTo>
                <a:lnTo>
                  <a:pt x="3913941" y="208099"/>
                </a:lnTo>
                <a:lnTo>
                  <a:pt x="4042640" y="261070"/>
                </a:lnTo>
                <a:lnTo>
                  <a:pt x="4167553" y="321607"/>
                </a:lnTo>
                <a:lnTo>
                  <a:pt x="4288680" y="389712"/>
                </a:lnTo>
                <a:lnTo>
                  <a:pt x="4406022" y="465385"/>
                </a:lnTo>
                <a:lnTo>
                  <a:pt x="4523365" y="544841"/>
                </a:lnTo>
                <a:lnTo>
                  <a:pt x="4636922" y="635647"/>
                </a:lnTo>
                <a:lnTo>
                  <a:pt x="4746694" y="730237"/>
                </a:lnTo>
                <a:lnTo>
                  <a:pt x="4852680" y="828610"/>
                </a:lnTo>
                <a:close/>
              </a:path>
            </a:pathLst>
          </a:custGeom>
          <a:solidFill>
            <a:schemeClr val="bg2">
              <a:lumMod val="95000"/>
              <a:alpha val="6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15">
            <a:extLst>
              <a:ext uri="{FF2B5EF4-FFF2-40B4-BE49-F238E27FC236}">
                <a16:creationId xmlns:a16="http://schemas.microsoft.com/office/drawing/2014/main" id="{1251BFCB-BE4C-CF73-B5D8-4203DA5C16E3}"/>
              </a:ext>
            </a:extLst>
          </p:cNvPr>
          <p:cNvSpPr txBox="1"/>
          <p:nvPr/>
        </p:nvSpPr>
        <p:spPr>
          <a:xfrm>
            <a:off x="1971470" y="2532669"/>
            <a:ext cx="7044588" cy="1077218"/>
          </a:xfrm>
          <a:prstGeom prst="rect">
            <a:avLst/>
          </a:prstGeom>
          <a:noFill/>
        </p:spPr>
        <p:txBody>
          <a:bodyPr wrap="square" rtlCol="0">
            <a:spAutoFit/>
          </a:bodyPr>
          <a:lstStyle/>
          <a:p>
            <a:pPr defTabSz="360000"/>
            <a:r>
              <a:rPr lang="es-CL" sz="3200" dirty="0">
                <a:solidFill>
                  <a:schemeClr val="bg1"/>
                </a:solidFill>
                <a:latin typeface="Montserrat" panose="00000500000000000000" pitchFamily="2" charset="0"/>
              </a:rPr>
              <a:t>Academia y Universidades, Organismos, Institutos “Expertos”</a:t>
            </a:r>
            <a:endParaRPr lang="es-ES" sz="3200" dirty="0">
              <a:solidFill>
                <a:schemeClr val="bg1"/>
              </a:solidFill>
              <a:latin typeface="Montserrat" panose="00000500000000000000" pitchFamily="2" charset="0"/>
              <a:ea typeface="Roboto Light" panose="02000000000000000000" pitchFamily="2" charset="0"/>
              <a:cs typeface="Open Sans Light" panose="020B0306030504020204" pitchFamily="34" charset="0"/>
            </a:endParaRPr>
          </a:p>
        </p:txBody>
      </p:sp>
      <p:sp>
        <p:nvSpPr>
          <p:cNvPr id="39" name="TextBox 11">
            <a:extLst>
              <a:ext uri="{FF2B5EF4-FFF2-40B4-BE49-F238E27FC236}">
                <a16:creationId xmlns:a16="http://schemas.microsoft.com/office/drawing/2014/main" id="{310D631E-D742-6C70-ECB7-3E379FE61DC2}"/>
              </a:ext>
            </a:extLst>
          </p:cNvPr>
          <p:cNvSpPr txBox="1"/>
          <p:nvPr/>
        </p:nvSpPr>
        <p:spPr>
          <a:xfrm>
            <a:off x="1384272" y="968690"/>
            <a:ext cx="10437613" cy="830997"/>
          </a:xfrm>
          <a:prstGeom prst="rect">
            <a:avLst/>
          </a:prstGeom>
          <a:noFill/>
        </p:spPr>
        <p:txBody>
          <a:bodyPr wrap="square" rtlCol="0">
            <a:spAutoFit/>
          </a:bodyPr>
          <a:lstStyle/>
          <a:p>
            <a:r>
              <a:rPr lang="es-ES" sz="48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3.	Gestión de Proyectos</a:t>
            </a:r>
            <a:endParaRPr lang="ru-RU" sz="4800" dirty="0">
              <a:solidFill>
                <a:schemeClr val="bg1"/>
              </a:solidFill>
              <a:latin typeface="Roboto Black" panose="02000000000000000000" pitchFamily="2" charset="0"/>
              <a:ea typeface="Roboto Black" panose="02000000000000000000" pitchFamily="2" charset="0"/>
              <a:cs typeface="Open Sans Light" panose="020B0306030504020204" pitchFamily="34" charset="0"/>
            </a:endParaRPr>
          </a:p>
        </p:txBody>
      </p:sp>
      <p:pic>
        <p:nvPicPr>
          <p:cNvPr id="40" name="Imagen 39" descr="Logotipo&#10;&#10;El contenido generado por IA puede ser incorrecto.">
            <a:extLst>
              <a:ext uri="{FF2B5EF4-FFF2-40B4-BE49-F238E27FC236}">
                <a16:creationId xmlns:a16="http://schemas.microsoft.com/office/drawing/2014/main" id="{3143CD52-A36A-9C08-1A49-EC63271840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236301" y="132843"/>
            <a:ext cx="1911613" cy="1338129"/>
          </a:xfrm>
          <a:prstGeom prst="rect">
            <a:avLst/>
          </a:prstGeom>
        </p:spPr>
      </p:pic>
      <p:grpSp>
        <p:nvGrpSpPr>
          <p:cNvPr id="7" name="Группа 17">
            <a:extLst>
              <a:ext uri="{FF2B5EF4-FFF2-40B4-BE49-F238E27FC236}">
                <a16:creationId xmlns:a16="http://schemas.microsoft.com/office/drawing/2014/main" id="{A607B371-32D3-8041-FEFE-7E1C4D6DE656}"/>
              </a:ext>
            </a:extLst>
          </p:cNvPr>
          <p:cNvGrpSpPr/>
          <p:nvPr/>
        </p:nvGrpSpPr>
        <p:grpSpPr>
          <a:xfrm>
            <a:off x="1035299" y="2729677"/>
            <a:ext cx="608328" cy="608326"/>
            <a:chOff x="1007195" y="5899634"/>
            <a:chExt cx="608328" cy="608326"/>
          </a:xfrm>
          <a:solidFill>
            <a:srgbClr val="FF9D54"/>
          </a:solidFill>
        </p:grpSpPr>
        <p:sp>
          <p:nvSpPr>
            <p:cNvPr id="8" name="Freeform: Shape 111">
              <a:extLst>
                <a:ext uri="{FF2B5EF4-FFF2-40B4-BE49-F238E27FC236}">
                  <a16:creationId xmlns:a16="http://schemas.microsoft.com/office/drawing/2014/main" id="{190CC905-A447-49CB-C14A-0185415BEE87}"/>
                </a:ext>
              </a:extLst>
            </p:cNvPr>
            <p:cNvSpPr/>
            <p:nvPr/>
          </p:nvSpPr>
          <p:spPr>
            <a:xfrm>
              <a:off x="1007195" y="5899634"/>
              <a:ext cx="608328" cy="608326"/>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Shape 2591">
              <a:extLst>
                <a:ext uri="{FF2B5EF4-FFF2-40B4-BE49-F238E27FC236}">
                  <a16:creationId xmlns:a16="http://schemas.microsoft.com/office/drawing/2014/main" id="{A9E50D06-82A9-8D07-D579-B36CB11064DE}"/>
                </a:ext>
              </a:extLst>
            </p:cNvPr>
            <p:cNvSpPr/>
            <p:nvPr/>
          </p:nvSpPr>
          <p:spPr>
            <a:xfrm>
              <a:off x="1156418" y="6048872"/>
              <a:ext cx="309880" cy="309848"/>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grpFill/>
            <a:ln w="12700">
              <a:solidFill>
                <a:schemeClr val="bg2"/>
              </a:solidFill>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grpSp>
      <p:pic>
        <p:nvPicPr>
          <p:cNvPr id="14" name="Imagen 13">
            <a:extLst>
              <a:ext uri="{FF2B5EF4-FFF2-40B4-BE49-F238E27FC236}">
                <a16:creationId xmlns:a16="http://schemas.microsoft.com/office/drawing/2014/main" id="{EFBD3ADE-C3F8-963B-8420-9356DC57A8AE}"/>
              </a:ext>
            </a:extLst>
          </p:cNvPr>
          <p:cNvPicPr>
            <a:picLocks noChangeAspect="1"/>
          </p:cNvPicPr>
          <p:nvPr/>
        </p:nvPicPr>
        <p:blipFill>
          <a:blip r:embed="rId8"/>
          <a:stretch>
            <a:fillRect/>
          </a:stretch>
        </p:blipFill>
        <p:spPr>
          <a:xfrm>
            <a:off x="6402692" y="6350118"/>
            <a:ext cx="3691440" cy="1486831"/>
          </a:xfrm>
          <a:prstGeom prst="rect">
            <a:avLst/>
          </a:prstGeom>
        </p:spPr>
      </p:pic>
      <p:sp>
        <p:nvSpPr>
          <p:cNvPr id="19" name="TextBox 15">
            <a:extLst>
              <a:ext uri="{FF2B5EF4-FFF2-40B4-BE49-F238E27FC236}">
                <a16:creationId xmlns:a16="http://schemas.microsoft.com/office/drawing/2014/main" id="{2076A2C0-22A0-C930-B64C-8631C5D22FF0}"/>
              </a:ext>
            </a:extLst>
          </p:cNvPr>
          <p:cNvSpPr txBox="1"/>
          <p:nvPr/>
        </p:nvSpPr>
        <p:spPr>
          <a:xfrm>
            <a:off x="10733446" y="2532669"/>
            <a:ext cx="7554554" cy="2257028"/>
          </a:xfrm>
          <a:prstGeom prst="rect">
            <a:avLst/>
          </a:prstGeom>
          <a:noFill/>
        </p:spPr>
        <p:txBody>
          <a:bodyPr wrap="square" rtlCol="0">
            <a:spAutoFit/>
          </a:bodyPr>
          <a:lstStyle/>
          <a:p>
            <a:pPr>
              <a:spcBef>
                <a:spcPts val="1000"/>
              </a:spcBef>
            </a:pPr>
            <a:r>
              <a:rPr lang="es-CL" sz="3200" dirty="0">
                <a:solidFill>
                  <a:schemeClr val="bg1"/>
                </a:solidFill>
                <a:latin typeface="Montserrat" panose="00000500000000000000" pitchFamily="2" charset="0"/>
              </a:rPr>
              <a:t>Modelos de Gestión, Herramientas, Mejores Prácticas</a:t>
            </a:r>
          </a:p>
          <a:p>
            <a:pPr>
              <a:spcBef>
                <a:spcPts val="1000"/>
              </a:spcBef>
            </a:pPr>
            <a:r>
              <a:rPr lang="es-CL" sz="3200" dirty="0">
                <a:solidFill>
                  <a:schemeClr val="bg1"/>
                </a:solidFill>
                <a:latin typeface="Montserrat" panose="00000500000000000000" pitchFamily="2" charset="0"/>
              </a:rPr>
              <a:t> </a:t>
            </a:r>
          </a:p>
          <a:p>
            <a:pPr>
              <a:spcBef>
                <a:spcPts val="1000"/>
              </a:spcBef>
            </a:pPr>
            <a:r>
              <a:rPr lang="es-CL" sz="2800" dirty="0">
                <a:solidFill>
                  <a:schemeClr val="bg1"/>
                </a:solidFill>
                <a:latin typeface="Montserrat" panose="00000500000000000000" pitchFamily="2" charset="0"/>
              </a:rPr>
              <a:t>Lean, Sigma Black, AWP, BOK, PMBOK</a:t>
            </a:r>
          </a:p>
        </p:txBody>
      </p:sp>
      <p:grpSp>
        <p:nvGrpSpPr>
          <p:cNvPr id="25" name="Группа 17">
            <a:extLst>
              <a:ext uri="{FF2B5EF4-FFF2-40B4-BE49-F238E27FC236}">
                <a16:creationId xmlns:a16="http://schemas.microsoft.com/office/drawing/2014/main" id="{2F28CC99-9B0F-EC74-D6CB-154F447549A6}"/>
              </a:ext>
            </a:extLst>
          </p:cNvPr>
          <p:cNvGrpSpPr/>
          <p:nvPr/>
        </p:nvGrpSpPr>
        <p:grpSpPr>
          <a:xfrm>
            <a:off x="9680844" y="2767115"/>
            <a:ext cx="608328" cy="608326"/>
            <a:chOff x="1007195" y="5899634"/>
            <a:chExt cx="608328" cy="608326"/>
          </a:xfrm>
          <a:solidFill>
            <a:srgbClr val="FF9D54"/>
          </a:solidFill>
        </p:grpSpPr>
        <p:sp>
          <p:nvSpPr>
            <p:cNvPr id="26" name="Freeform: Shape 111">
              <a:extLst>
                <a:ext uri="{FF2B5EF4-FFF2-40B4-BE49-F238E27FC236}">
                  <a16:creationId xmlns:a16="http://schemas.microsoft.com/office/drawing/2014/main" id="{5747094F-602C-DA85-0D0C-1C37F90C7D05}"/>
                </a:ext>
              </a:extLst>
            </p:cNvPr>
            <p:cNvSpPr/>
            <p:nvPr/>
          </p:nvSpPr>
          <p:spPr>
            <a:xfrm>
              <a:off x="1007195" y="5899634"/>
              <a:ext cx="608328" cy="608326"/>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 name="Shape 2591">
              <a:extLst>
                <a:ext uri="{FF2B5EF4-FFF2-40B4-BE49-F238E27FC236}">
                  <a16:creationId xmlns:a16="http://schemas.microsoft.com/office/drawing/2014/main" id="{F3C6C0F2-2AC4-27C1-BCF6-E1E5C0848F7C}"/>
                </a:ext>
              </a:extLst>
            </p:cNvPr>
            <p:cNvSpPr/>
            <p:nvPr/>
          </p:nvSpPr>
          <p:spPr>
            <a:xfrm>
              <a:off x="1156418" y="6048872"/>
              <a:ext cx="309880" cy="309848"/>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grpFill/>
            <a:ln w="12700">
              <a:solidFill>
                <a:schemeClr val="bg2"/>
              </a:solidFill>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grpSp>
      <p:pic>
        <p:nvPicPr>
          <p:cNvPr id="13" name="Imagen 12">
            <a:extLst>
              <a:ext uri="{FF2B5EF4-FFF2-40B4-BE49-F238E27FC236}">
                <a16:creationId xmlns:a16="http://schemas.microsoft.com/office/drawing/2014/main" id="{7E2E780B-856E-A35D-3066-E163B3CD7063}"/>
              </a:ext>
            </a:extLst>
          </p:cNvPr>
          <p:cNvPicPr>
            <a:picLocks noChangeAspect="1"/>
          </p:cNvPicPr>
          <p:nvPr/>
        </p:nvPicPr>
        <p:blipFill>
          <a:blip r:embed="rId9"/>
          <a:stretch>
            <a:fillRect/>
          </a:stretch>
        </p:blipFill>
        <p:spPr>
          <a:xfrm>
            <a:off x="2432944" y="8416547"/>
            <a:ext cx="5534878" cy="1246595"/>
          </a:xfrm>
          <a:prstGeom prst="rect">
            <a:avLst/>
          </a:prstGeom>
        </p:spPr>
      </p:pic>
      <p:pic>
        <p:nvPicPr>
          <p:cNvPr id="2" name="Imagen 1">
            <a:extLst>
              <a:ext uri="{FF2B5EF4-FFF2-40B4-BE49-F238E27FC236}">
                <a16:creationId xmlns:a16="http://schemas.microsoft.com/office/drawing/2014/main" id="{262B4C21-76B5-1013-A251-A576C49F59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47896" y="6140814"/>
            <a:ext cx="3319652" cy="1153638"/>
          </a:xfrm>
          <a:prstGeom prst="rect">
            <a:avLst/>
          </a:prstGeom>
        </p:spPr>
      </p:pic>
    </p:spTree>
    <p:extLst>
      <p:ext uri="{BB962C8B-B14F-4D97-AF65-F5344CB8AC3E}">
        <p14:creationId xmlns:p14="http://schemas.microsoft.com/office/powerpoint/2010/main" val="26103000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80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9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nodeType="after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1"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a:extLst>
              <a:ext uri="{FF2B5EF4-FFF2-40B4-BE49-F238E27FC236}">
                <a16:creationId xmlns:a16="http://schemas.microsoft.com/office/drawing/2014/main" id="{9CBEA0BE-71C7-A327-848A-21390BBB2A23}"/>
              </a:ext>
            </a:extLst>
          </p:cNvPr>
          <p:cNvPicPr>
            <a:picLocks noChangeAspect="1" noChangeArrowheads="1"/>
          </p:cNvPicPr>
          <p:nvPr/>
        </p:nvPicPr>
        <p:blipFill>
          <a:blip r:embed="rId3">
            <a:alphaModFix amt="21000"/>
            <a:extLst>
              <a:ext uri="{28A0092B-C50C-407E-A947-70E740481C1C}">
                <a14:useLocalDpi xmlns:a14="http://schemas.microsoft.com/office/drawing/2010/main" val="0"/>
              </a:ext>
            </a:extLst>
          </a:blip>
          <a:srcRect/>
          <a:stretch>
            <a:fillRect/>
          </a:stretch>
        </p:blipFill>
        <p:spPr bwMode="auto">
          <a:xfrm>
            <a:off x="12981612" y="5024929"/>
            <a:ext cx="5491122" cy="5491122"/>
          </a:xfrm>
          <a:prstGeom prst="rect">
            <a:avLst/>
          </a:prstGeom>
          <a:noFill/>
          <a:extLst>
            <a:ext uri="{909E8E84-426E-40DD-AFC4-6F175D3DCCD1}">
              <a14:hiddenFill xmlns:a14="http://schemas.microsoft.com/office/drawing/2010/main">
                <a:solidFill>
                  <a:srgbClr val="FFFFFF"/>
                </a:solidFill>
              </a14:hiddenFill>
            </a:ext>
          </a:extLst>
        </p:spPr>
      </p:pic>
      <p:pic>
        <p:nvPicPr>
          <p:cNvPr id="20" name="Marcador de posición de imagen 19" descr="Imagen que contiene tabla, interior, hecho de madera, escritorio&#10;&#10;El contenido generado por IA puede ser incorrecto.">
            <a:extLst>
              <a:ext uri="{FF2B5EF4-FFF2-40B4-BE49-F238E27FC236}">
                <a16:creationId xmlns:a16="http://schemas.microsoft.com/office/drawing/2014/main" id="{8AE2975B-8AFB-7106-75B7-DD0E3E2BCBDF}"/>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6116" r="16116"/>
          <a:stretch>
            <a:fillRect/>
          </a:stretch>
        </p:blipFill>
        <p:spPr>
          <a:xfrm>
            <a:off x="54507" y="0"/>
            <a:ext cx="10458363" cy="10288588"/>
          </a:xfrm>
        </p:spPr>
      </p:pic>
      <p:sp>
        <p:nvSpPr>
          <p:cNvPr id="29" name="Полилиния 28"/>
          <p:cNvSpPr/>
          <p:nvPr/>
        </p:nvSpPr>
        <p:spPr>
          <a:xfrm>
            <a:off x="1538733" y="6306234"/>
            <a:ext cx="6389124" cy="3982354"/>
          </a:xfrm>
          <a:custGeom>
            <a:avLst/>
            <a:gdLst>
              <a:gd name="connsiteX0" fmla="*/ 1698523 w 6389124"/>
              <a:gd name="connsiteY0" fmla="*/ 0 h 3982354"/>
              <a:gd name="connsiteX1" fmla="*/ 1782316 w 6389124"/>
              <a:gd name="connsiteY1" fmla="*/ 2264 h 3982354"/>
              <a:gd name="connsiteX2" fmla="*/ 1863845 w 6389124"/>
              <a:gd name="connsiteY2" fmla="*/ 6792 h 3982354"/>
              <a:gd name="connsiteX3" fmla="*/ 1945374 w 6389124"/>
              <a:gd name="connsiteY3" fmla="*/ 15846 h 3982354"/>
              <a:gd name="connsiteX4" fmla="*/ 2026903 w 6389124"/>
              <a:gd name="connsiteY4" fmla="*/ 29429 h 3982354"/>
              <a:gd name="connsiteX5" fmla="*/ 2106168 w 6389124"/>
              <a:gd name="connsiteY5" fmla="*/ 45275 h 3982354"/>
              <a:gd name="connsiteX6" fmla="*/ 2185431 w 6389124"/>
              <a:gd name="connsiteY6" fmla="*/ 70176 h 3982354"/>
              <a:gd name="connsiteX7" fmla="*/ 2262432 w 6389124"/>
              <a:gd name="connsiteY7" fmla="*/ 92813 h 3982354"/>
              <a:gd name="connsiteX8" fmla="*/ 2341696 w 6389124"/>
              <a:gd name="connsiteY8" fmla="*/ 124505 h 3982354"/>
              <a:gd name="connsiteX9" fmla="*/ 2418696 w 6389124"/>
              <a:gd name="connsiteY9" fmla="*/ 156197 h 3982354"/>
              <a:gd name="connsiteX10" fmla="*/ 2493431 w 6389124"/>
              <a:gd name="connsiteY10" fmla="*/ 192416 h 3982354"/>
              <a:gd name="connsiteX11" fmla="*/ 2565901 w 6389124"/>
              <a:gd name="connsiteY11" fmla="*/ 233163 h 3982354"/>
              <a:gd name="connsiteX12" fmla="*/ 2636106 w 6389124"/>
              <a:gd name="connsiteY12" fmla="*/ 278438 h 3982354"/>
              <a:gd name="connsiteX13" fmla="*/ 2706312 w 6389124"/>
              <a:gd name="connsiteY13" fmla="*/ 325976 h 3982354"/>
              <a:gd name="connsiteX14" fmla="*/ 2774253 w 6389124"/>
              <a:gd name="connsiteY14" fmla="*/ 380305 h 3982354"/>
              <a:gd name="connsiteX15" fmla="*/ 2839929 w 6389124"/>
              <a:gd name="connsiteY15" fmla="*/ 436898 h 3982354"/>
              <a:gd name="connsiteX16" fmla="*/ 2903340 w 6389124"/>
              <a:gd name="connsiteY16" fmla="*/ 495754 h 3982354"/>
              <a:gd name="connsiteX17" fmla="*/ 6389124 w 6389124"/>
              <a:gd name="connsiteY17" fmla="*/ 3982354 h 3982354"/>
              <a:gd name="connsiteX18" fmla="*/ 1576149 w 6389124"/>
              <a:gd name="connsiteY18" fmla="*/ 3982354 h 3982354"/>
              <a:gd name="connsiteX19" fmla="*/ 495968 w 6389124"/>
              <a:gd name="connsiteY19" fmla="*/ 2902084 h 3982354"/>
              <a:gd name="connsiteX20" fmla="*/ 437087 w 6389124"/>
              <a:gd name="connsiteY20" fmla="*/ 2838700 h 3982354"/>
              <a:gd name="connsiteX21" fmla="*/ 380469 w 6389124"/>
              <a:gd name="connsiteY21" fmla="*/ 2773052 h 3982354"/>
              <a:gd name="connsiteX22" fmla="*/ 328381 w 6389124"/>
              <a:gd name="connsiteY22" fmla="*/ 2705141 h 3982354"/>
              <a:gd name="connsiteX23" fmla="*/ 280822 w 6389124"/>
              <a:gd name="connsiteY23" fmla="*/ 2634966 h 3982354"/>
              <a:gd name="connsiteX24" fmla="*/ 235529 w 6389124"/>
              <a:gd name="connsiteY24" fmla="*/ 2564791 h 3982354"/>
              <a:gd name="connsiteX25" fmla="*/ 194765 w 6389124"/>
              <a:gd name="connsiteY25" fmla="*/ 2492352 h 3982354"/>
              <a:gd name="connsiteX26" fmla="*/ 158530 w 6389124"/>
              <a:gd name="connsiteY26" fmla="*/ 2415385 h 3982354"/>
              <a:gd name="connsiteX27" fmla="*/ 124559 w 6389124"/>
              <a:gd name="connsiteY27" fmla="*/ 2338419 h 3982354"/>
              <a:gd name="connsiteX28" fmla="*/ 95118 w 6389124"/>
              <a:gd name="connsiteY28" fmla="*/ 2261453 h 3982354"/>
              <a:gd name="connsiteX29" fmla="*/ 72471 w 6389124"/>
              <a:gd name="connsiteY29" fmla="*/ 2184486 h 3982354"/>
              <a:gd name="connsiteX30" fmla="*/ 47559 w 6389124"/>
              <a:gd name="connsiteY30" fmla="*/ 2102993 h 3982354"/>
              <a:gd name="connsiteX31" fmla="*/ 31706 w 6389124"/>
              <a:gd name="connsiteY31" fmla="*/ 2023762 h 3982354"/>
              <a:gd name="connsiteX32" fmla="*/ 18118 w 6389124"/>
              <a:gd name="connsiteY32" fmla="*/ 1944532 h 3982354"/>
              <a:gd name="connsiteX33" fmla="*/ 9060 w 6389124"/>
              <a:gd name="connsiteY33" fmla="*/ 1863039 h 3982354"/>
              <a:gd name="connsiteX34" fmla="*/ 4530 w 6389124"/>
              <a:gd name="connsiteY34" fmla="*/ 1779281 h 3982354"/>
              <a:gd name="connsiteX35" fmla="*/ 0 w 6389124"/>
              <a:gd name="connsiteY35" fmla="*/ 1697787 h 3982354"/>
              <a:gd name="connsiteX36" fmla="*/ 4530 w 6389124"/>
              <a:gd name="connsiteY36" fmla="*/ 1618557 h 3982354"/>
              <a:gd name="connsiteX37" fmla="*/ 9060 w 6389124"/>
              <a:gd name="connsiteY37" fmla="*/ 1534800 h 3982354"/>
              <a:gd name="connsiteX38" fmla="*/ 18118 w 6389124"/>
              <a:gd name="connsiteY38" fmla="*/ 1453306 h 3982354"/>
              <a:gd name="connsiteX39" fmla="*/ 31706 w 6389124"/>
              <a:gd name="connsiteY39" fmla="*/ 1374076 h 3982354"/>
              <a:gd name="connsiteX40" fmla="*/ 47559 w 6389124"/>
              <a:gd name="connsiteY40" fmla="*/ 1292582 h 3982354"/>
              <a:gd name="connsiteX41" fmla="*/ 72471 w 6389124"/>
              <a:gd name="connsiteY41" fmla="*/ 1213352 h 3982354"/>
              <a:gd name="connsiteX42" fmla="*/ 95118 w 6389124"/>
              <a:gd name="connsiteY42" fmla="*/ 1134122 h 3982354"/>
              <a:gd name="connsiteX43" fmla="*/ 124559 w 6389124"/>
              <a:gd name="connsiteY43" fmla="*/ 1059419 h 3982354"/>
              <a:gd name="connsiteX44" fmla="*/ 158530 w 6389124"/>
              <a:gd name="connsiteY44" fmla="*/ 980189 h 3982354"/>
              <a:gd name="connsiteX45" fmla="*/ 194765 w 6389124"/>
              <a:gd name="connsiteY45" fmla="*/ 905487 h 3982354"/>
              <a:gd name="connsiteX46" fmla="*/ 235529 w 6389124"/>
              <a:gd name="connsiteY46" fmla="*/ 833048 h 3982354"/>
              <a:gd name="connsiteX47" fmla="*/ 280822 w 6389124"/>
              <a:gd name="connsiteY47" fmla="*/ 762873 h 3982354"/>
              <a:gd name="connsiteX48" fmla="*/ 328381 w 6389124"/>
              <a:gd name="connsiteY48" fmla="*/ 692697 h 3982354"/>
              <a:gd name="connsiteX49" fmla="*/ 380469 w 6389124"/>
              <a:gd name="connsiteY49" fmla="*/ 624786 h 3982354"/>
              <a:gd name="connsiteX50" fmla="*/ 437087 w 6389124"/>
              <a:gd name="connsiteY50" fmla="*/ 559138 h 3982354"/>
              <a:gd name="connsiteX51" fmla="*/ 495968 w 6389124"/>
              <a:gd name="connsiteY51" fmla="*/ 495754 h 3982354"/>
              <a:gd name="connsiteX52" fmla="*/ 559380 w 6389124"/>
              <a:gd name="connsiteY52" fmla="*/ 436898 h 3982354"/>
              <a:gd name="connsiteX53" fmla="*/ 625056 w 6389124"/>
              <a:gd name="connsiteY53" fmla="*/ 380305 h 3982354"/>
              <a:gd name="connsiteX54" fmla="*/ 692998 w 6389124"/>
              <a:gd name="connsiteY54" fmla="*/ 325976 h 3982354"/>
              <a:gd name="connsiteX55" fmla="*/ 765468 w 6389124"/>
              <a:gd name="connsiteY55" fmla="*/ 278438 h 3982354"/>
              <a:gd name="connsiteX56" fmla="*/ 835674 w 6389124"/>
              <a:gd name="connsiteY56" fmla="*/ 233163 h 3982354"/>
              <a:gd name="connsiteX57" fmla="*/ 908144 w 6389124"/>
              <a:gd name="connsiteY57" fmla="*/ 192416 h 3982354"/>
              <a:gd name="connsiteX58" fmla="*/ 982879 w 6389124"/>
              <a:gd name="connsiteY58" fmla="*/ 156197 h 3982354"/>
              <a:gd name="connsiteX59" fmla="*/ 1057614 w 6389124"/>
              <a:gd name="connsiteY59" fmla="*/ 124505 h 3982354"/>
              <a:gd name="connsiteX60" fmla="*/ 1134612 w 6389124"/>
              <a:gd name="connsiteY60" fmla="*/ 92813 h 3982354"/>
              <a:gd name="connsiteX61" fmla="*/ 1216141 w 6389124"/>
              <a:gd name="connsiteY61" fmla="*/ 70176 h 3982354"/>
              <a:gd name="connsiteX62" fmla="*/ 1295407 w 6389124"/>
              <a:gd name="connsiteY62" fmla="*/ 45275 h 3982354"/>
              <a:gd name="connsiteX63" fmla="*/ 1374671 w 6389124"/>
              <a:gd name="connsiteY63" fmla="*/ 29429 h 3982354"/>
              <a:gd name="connsiteX64" fmla="*/ 1453935 w 6389124"/>
              <a:gd name="connsiteY64" fmla="*/ 15846 h 3982354"/>
              <a:gd name="connsiteX65" fmla="*/ 1537729 w 6389124"/>
              <a:gd name="connsiteY65" fmla="*/ 6792 h 3982354"/>
              <a:gd name="connsiteX66" fmla="*/ 1619258 w 6389124"/>
              <a:gd name="connsiteY66" fmla="*/ 2264 h 3982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389124" h="3982354">
                <a:moveTo>
                  <a:pt x="1698523" y="0"/>
                </a:moveTo>
                <a:lnTo>
                  <a:pt x="1782316" y="2264"/>
                </a:lnTo>
                <a:lnTo>
                  <a:pt x="1863845" y="6792"/>
                </a:lnTo>
                <a:lnTo>
                  <a:pt x="1945374" y="15846"/>
                </a:lnTo>
                <a:lnTo>
                  <a:pt x="2026903" y="29429"/>
                </a:lnTo>
                <a:lnTo>
                  <a:pt x="2106168" y="45275"/>
                </a:lnTo>
                <a:lnTo>
                  <a:pt x="2185431" y="70176"/>
                </a:lnTo>
                <a:lnTo>
                  <a:pt x="2262432" y="92813"/>
                </a:lnTo>
                <a:lnTo>
                  <a:pt x="2341696" y="124505"/>
                </a:lnTo>
                <a:lnTo>
                  <a:pt x="2418696" y="156197"/>
                </a:lnTo>
                <a:lnTo>
                  <a:pt x="2493431" y="192416"/>
                </a:lnTo>
                <a:lnTo>
                  <a:pt x="2565901" y="233163"/>
                </a:lnTo>
                <a:lnTo>
                  <a:pt x="2636106" y="278438"/>
                </a:lnTo>
                <a:lnTo>
                  <a:pt x="2706312" y="325976"/>
                </a:lnTo>
                <a:lnTo>
                  <a:pt x="2774253" y="380305"/>
                </a:lnTo>
                <a:lnTo>
                  <a:pt x="2839929" y="436898"/>
                </a:lnTo>
                <a:lnTo>
                  <a:pt x="2903340" y="495754"/>
                </a:lnTo>
                <a:lnTo>
                  <a:pt x="6389124" y="3982354"/>
                </a:lnTo>
                <a:lnTo>
                  <a:pt x="1576149" y="3982354"/>
                </a:lnTo>
                <a:lnTo>
                  <a:pt x="495968" y="2902084"/>
                </a:lnTo>
                <a:lnTo>
                  <a:pt x="437087" y="2838700"/>
                </a:lnTo>
                <a:lnTo>
                  <a:pt x="380469" y="2773052"/>
                </a:lnTo>
                <a:lnTo>
                  <a:pt x="328381" y="2705141"/>
                </a:lnTo>
                <a:lnTo>
                  <a:pt x="280822" y="2634966"/>
                </a:lnTo>
                <a:lnTo>
                  <a:pt x="235529" y="2564791"/>
                </a:lnTo>
                <a:lnTo>
                  <a:pt x="194765" y="2492352"/>
                </a:lnTo>
                <a:lnTo>
                  <a:pt x="158530" y="2415385"/>
                </a:lnTo>
                <a:lnTo>
                  <a:pt x="124559" y="2338419"/>
                </a:lnTo>
                <a:lnTo>
                  <a:pt x="95118" y="2261453"/>
                </a:lnTo>
                <a:lnTo>
                  <a:pt x="72471" y="2184486"/>
                </a:lnTo>
                <a:lnTo>
                  <a:pt x="47559" y="2102993"/>
                </a:lnTo>
                <a:lnTo>
                  <a:pt x="31706" y="2023762"/>
                </a:lnTo>
                <a:lnTo>
                  <a:pt x="18118" y="1944532"/>
                </a:lnTo>
                <a:lnTo>
                  <a:pt x="9060" y="1863039"/>
                </a:lnTo>
                <a:lnTo>
                  <a:pt x="4530" y="1779281"/>
                </a:lnTo>
                <a:lnTo>
                  <a:pt x="0" y="1697787"/>
                </a:lnTo>
                <a:lnTo>
                  <a:pt x="4530" y="1618557"/>
                </a:lnTo>
                <a:lnTo>
                  <a:pt x="9060" y="1534800"/>
                </a:lnTo>
                <a:lnTo>
                  <a:pt x="18118" y="1453306"/>
                </a:lnTo>
                <a:lnTo>
                  <a:pt x="31706" y="1374076"/>
                </a:lnTo>
                <a:lnTo>
                  <a:pt x="47559" y="1292582"/>
                </a:lnTo>
                <a:lnTo>
                  <a:pt x="72471" y="1213352"/>
                </a:lnTo>
                <a:lnTo>
                  <a:pt x="95118" y="1134122"/>
                </a:lnTo>
                <a:lnTo>
                  <a:pt x="124559" y="1059419"/>
                </a:lnTo>
                <a:lnTo>
                  <a:pt x="158530" y="980189"/>
                </a:lnTo>
                <a:lnTo>
                  <a:pt x="194765" y="905487"/>
                </a:lnTo>
                <a:lnTo>
                  <a:pt x="235529" y="833048"/>
                </a:lnTo>
                <a:lnTo>
                  <a:pt x="280822" y="762873"/>
                </a:lnTo>
                <a:lnTo>
                  <a:pt x="328381" y="692697"/>
                </a:lnTo>
                <a:lnTo>
                  <a:pt x="380469" y="624786"/>
                </a:lnTo>
                <a:lnTo>
                  <a:pt x="437087" y="559138"/>
                </a:lnTo>
                <a:lnTo>
                  <a:pt x="495968" y="495754"/>
                </a:lnTo>
                <a:lnTo>
                  <a:pt x="559380" y="436898"/>
                </a:lnTo>
                <a:lnTo>
                  <a:pt x="625056" y="380305"/>
                </a:lnTo>
                <a:lnTo>
                  <a:pt x="692998" y="325976"/>
                </a:lnTo>
                <a:lnTo>
                  <a:pt x="765468" y="278438"/>
                </a:lnTo>
                <a:lnTo>
                  <a:pt x="835674" y="233163"/>
                </a:lnTo>
                <a:lnTo>
                  <a:pt x="908144" y="192416"/>
                </a:lnTo>
                <a:lnTo>
                  <a:pt x="982879" y="156197"/>
                </a:lnTo>
                <a:lnTo>
                  <a:pt x="1057614" y="124505"/>
                </a:lnTo>
                <a:lnTo>
                  <a:pt x="1134612" y="92813"/>
                </a:lnTo>
                <a:lnTo>
                  <a:pt x="1216141" y="70176"/>
                </a:lnTo>
                <a:lnTo>
                  <a:pt x="1295407" y="45275"/>
                </a:lnTo>
                <a:lnTo>
                  <a:pt x="1374671" y="29429"/>
                </a:lnTo>
                <a:lnTo>
                  <a:pt x="1453935" y="15846"/>
                </a:lnTo>
                <a:lnTo>
                  <a:pt x="1537729" y="6792"/>
                </a:lnTo>
                <a:lnTo>
                  <a:pt x="1619258" y="2264"/>
                </a:lnTo>
                <a:close/>
              </a:path>
            </a:pathLst>
          </a:custGeom>
          <a:solidFill>
            <a:srgbClr val="FF9D54">
              <a:alpha val="8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Полилиния 30"/>
          <p:cNvSpPr/>
          <p:nvPr/>
        </p:nvSpPr>
        <p:spPr>
          <a:xfrm rot="10800000">
            <a:off x="2137821" y="-15921"/>
            <a:ext cx="8506573" cy="4483358"/>
          </a:xfrm>
          <a:custGeom>
            <a:avLst/>
            <a:gdLst>
              <a:gd name="connsiteX0" fmla="*/ 8506573 w 8506573"/>
              <a:gd name="connsiteY0" fmla="*/ 4483358 h 4483358"/>
              <a:gd name="connsiteX1" fmla="*/ 523072 w 8506573"/>
              <a:gd name="connsiteY1" fmla="*/ 4483358 h 4483358"/>
              <a:gd name="connsiteX2" fmla="*/ 469370 w 8506573"/>
              <a:gd name="connsiteY2" fmla="*/ 4404118 h 4483358"/>
              <a:gd name="connsiteX3" fmla="*/ 393665 w 8506573"/>
              <a:gd name="connsiteY3" fmla="*/ 4286826 h 4483358"/>
              <a:gd name="connsiteX4" fmla="*/ 325531 w 8506573"/>
              <a:gd name="connsiteY4" fmla="*/ 4165751 h 4483358"/>
              <a:gd name="connsiteX5" fmla="*/ 264968 w 8506573"/>
              <a:gd name="connsiteY5" fmla="*/ 4037108 h 4483358"/>
              <a:gd name="connsiteX6" fmla="*/ 208188 w 8506573"/>
              <a:gd name="connsiteY6" fmla="*/ 3908466 h 4483358"/>
              <a:gd name="connsiteX7" fmla="*/ 158980 w 8506573"/>
              <a:gd name="connsiteY7" fmla="*/ 3779824 h 4483358"/>
              <a:gd name="connsiteX8" fmla="*/ 121127 w 8506573"/>
              <a:gd name="connsiteY8" fmla="*/ 3651180 h 4483358"/>
              <a:gd name="connsiteX9" fmla="*/ 79491 w 8506573"/>
              <a:gd name="connsiteY9" fmla="*/ 3514971 h 4483358"/>
              <a:gd name="connsiteX10" fmla="*/ 52994 w 8506573"/>
              <a:gd name="connsiteY10" fmla="*/ 3382543 h 4483358"/>
              <a:gd name="connsiteX11" fmla="*/ 30283 w 8506573"/>
              <a:gd name="connsiteY11" fmla="*/ 3250117 h 4483358"/>
              <a:gd name="connsiteX12" fmla="*/ 15141 w 8506573"/>
              <a:gd name="connsiteY12" fmla="*/ 3113909 h 4483358"/>
              <a:gd name="connsiteX13" fmla="*/ 7570 w 8506573"/>
              <a:gd name="connsiteY13" fmla="*/ 2973914 h 4483358"/>
              <a:gd name="connsiteX14" fmla="*/ 0 w 8506573"/>
              <a:gd name="connsiteY14" fmla="*/ 2837704 h 4483358"/>
              <a:gd name="connsiteX15" fmla="*/ 7570 w 8506573"/>
              <a:gd name="connsiteY15" fmla="*/ 2705278 h 4483358"/>
              <a:gd name="connsiteX16" fmla="*/ 15141 w 8506573"/>
              <a:gd name="connsiteY16" fmla="*/ 2565286 h 4483358"/>
              <a:gd name="connsiteX17" fmla="*/ 30283 w 8506573"/>
              <a:gd name="connsiteY17" fmla="*/ 2429075 h 4483358"/>
              <a:gd name="connsiteX18" fmla="*/ 52994 w 8506573"/>
              <a:gd name="connsiteY18" fmla="*/ 2296649 h 4483358"/>
              <a:gd name="connsiteX19" fmla="*/ 79491 w 8506573"/>
              <a:gd name="connsiteY19" fmla="*/ 2160439 h 4483358"/>
              <a:gd name="connsiteX20" fmla="*/ 121127 w 8506573"/>
              <a:gd name="connsiteY20" fmla="*/ 2028013 h 4483358"/>
              <a:gd name="connsiteX21" fmla="*/ 158980 w 8506573"/>
              <a:gd name="connsiteY21" fmla="*/ 1895587 h 4483358"/>
              <a:gd name="connsiteX22" fmla="*/ 208188 w 8506573"/>
              <a:gd name="connsiteY22" fmla="*/ 1770727 h 4483358"/>
              <a:gd name="connsiteX23" fmla="*/ 264968 w 8506573"/>
              <a:gd name="connsiteY23" fmla="*/ 1638301 h 4483358"/>
              <a:gd name="connsiteX24" fmla="*/ 325531 w 8506573"/>
              <a:gd name="connsiteY24" fmla="*/ 1513443 h 4483358"/>
              <a:gd name="connsiteX25" fmla="*/ 393665 w 8506573"/>
              <a:gd name="connsiteY25" fmla="*/ 1392368 h 4483358"/>
              <a:gd name="connsiteX26" fmla="*/ 469370 w 8506573"/>
              <a:gd name="connsiteY26" fmla="*/ 1275076 h 4483358"/>
              <a:gd name="connsiteX27" fmla="*/ 548861 w 8506573"/>
              <a:gd name="connsiteY27" fmla="*/ 1157783 h 4483358"/>
              <a:gd name="connsiteX28" fmla="*/ 635921 w 8506573"/>
              <a:gd name="connsiteY28" fmla="*/ 1044276 h 4483358"/>
              <a:gd name="connsiteX29" fmla="*/ 730550 w 8506573"/>
              <a:gd name="connsiteY29" fmla="*/ 934551 h 4483358"/>
              <a:gd name="connsiteX30" fmla="*/ 828968 w 8506573"/>
              <a:gd name="connsiteY30" fmla="*/ 828610 h 4483358"/>
              <a:gd name="connsiteX31" fmla="*/ 934955 w 8506573"/>
              <a:gd name="connsiteY31" fmla="*/ 730237 h 4483358"/>
              <a:gd name="connsiteX32" fmla="*/ 1044726 w 8506573"/>
              <a:gd name="connsiteY32" fmla="*/ 635647 h 4483358"/>
              <a:gd name="connsiteX33" fmla="*/ 1158284 w 8506573"/>
              <a:gd name="connsiteY33" fmla="*/ 544841 h 4483358"/>
              <a:gd name="connsiteX34" fmla="*/ 1279412 w 8506573"/>
              <a:gd name="connsiteY34" fmla="*/ 465385 h 4483358"/>
              <a:gd name="connsiteX35" fmla="*/ 1396755 w 8506573"/>
              <a:gd name="connsiteY35" fmla="*/ 389712 h 4483358"/>
              <a:gd name="connsiteX36" fmla="*/ 1517882 w 8506573"/>
              <a:gd name="connsiteY36" fmla="*/ 321607 h 4483358"/>
              <a:gd name="connsiteX37" fmla="*/ 1642796 w 8506573"/>
              <a:gd name="connsiteY37" fmla="*/ 261070 h 4483358"/>
              <a:gd name="connsiteX38" fmla="*/ 1767709 w 8506573"/>
              <a:gd name="connsiteY38" fmla="*/ 208099 h 4483358"/>
              <a:gd name="connsiteX39" fmla="*/ 1896406 w 8506573"/>
              <a:gd name="connsiteY39" fmla="*/ 155129 h 4483358"/>
              <a:gd name="connsiteX40" fmla="*/ 2032674 w 8506573"/>
              <a:gd name="connsiteY40" fmla="*/ 117293 h 4483358"/>
              <a:gd name="connsiteX41" fmla="*/ 2165159 w 8506573"/>
              <a:gd name="connsiteY41" fmla="*/ 75673 h 4483358"/>
              <a:gd name="connsiteX42" fmla="*/ 2297642 w 8506573"/>
              <a:gd name="connsiteY42" fmla="*/ 49188 h 4483358"/>
              <a:gd name="connsiteX43" fmla="*/ 2430125 w 8506573"/>
              <a:gd name="connsiteY43" fmla="*/ 26485 h 4483358"/>
              <a:gd name="connsiteX44" fmla="*/ 2570179 w 8506573"/>
              <a:gd name="connsiteY44" fmla="*/ 11352 h 4483358"/>
              <a:gd name="connsiteX45" fmla="*/ 2706448 w 8506573"/>
              <a:gd name="connsiteY45" fmla="*/ 3784 h 4483358"/>
              <a:gd name="connsiteX46" fmla="*/ 2838933 w 8506573"/>
              <a:gd name="connsiteY46" fmla="*/ 0 h 4483358"/>
              <a:gd name="connsiteX47" fmla="*/ 2978985 w 8506573"/>
              <a:gd name="connsiteY47" fmla="*/ 3784 h 4483358"/>
              <a:gd name="connsiteX48" fmla="*/ 3115254 w 8506573"/>
              <a:gd name="connsiteY48" fmla="*/ 11352 h 4483358"/>
              <a:gd name="connsiteX49" fmla="*/ 3251523 w 8506573"/>
              <a:gd name="connsiteY49" fmla="*/ 26485 h 4483358"/>
              <a:gd name="connsiteX50" fmla="*/ 3387791 w 8506573"/>
              <a:gd name="connsiteY50" fmla="*/ 49188 h 4483358"/>
              <a:gd name="connsiteX51" fmla="*/ 3520276 w 8506573"/>
              <a:gd name="connsiteY51" fmla="*/ 75673 h 4483358"/>
              <a:gd name="connsiteX52" fmla="*/ 3652759 w 8506573"/>
              <a:gd name="connsiteY52" fmla="*/ 117293 h 4483358"/>
              <a:gd name="connsiteX53" fmla="*/ 3781458 w 8506573"/>
              <a:gd name="connsiteY53" fmla="*/ 155129 h 4483358"/>
              <a:gd name="connsiteX54" fmla="*/ 3913941 w 8506573"/>
              <a:gd name="connsiteY54" fmla="*/ 208099 h 4483358"/>
              <a:gd name="connsiteX55" fmla="*/ 4042640 w 8506573"/>
              <a:gd name="connsiteY55" fmla="*/ 261070 h 4483358"/>
              <a:gd name="connsiteX56" fmla="*/ 4167553 w 8506573"/>
              <a:gd name="connsiteY56" fmla="*/ 321607 h 4483358"/>
              <a:gd name="connsiteX57" fmla="*/ 4288680 w 8506573"/>
              <a:gd name="connsiteY57" fmla="*/ 389712 h 4483358"/>
              <a:gd name="connsiteX58" fmla="*/ 4406022 w 8506573"/>
              <a:gd name="connsiteY58" fmla="*/ 465385 h 4483358"/>
              <a:gd name="connsiteX59" fmla="*/ 4523365 w 8506573"/>
              <a:gd name="connsiteY59" fmla="*/ 544841 h 4483358"/>
              <a:gd name="connsiteX60" fmla="*/ 4636922 w 8506573"/>
              <a:gd name="connsiteY60" fmla="*/ 635647 h 4483358"/>
              <a:gd name="connsiteX61" fmla="*/ 4746694 w 8506573"/>
              <a:gd name="connsiteY61" fmla="*/ 730237 h 4483358"/>
              <a:gd name="connsiteX62" fmla="*/ 4852680 w 8506573"/>
              <a:gd name="connsiteY62" fmla="*/ 828610 h 4483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8506573" h="4483358">
                <a:moveTo>
                  <a:pt x="8506573" y="4483358"/>
                </a:moveTo>
                <a:lnTo>
                  <a:pt x="523072" y="4483358"/>
                </a:lnTo>
                <a:lnTo>
                  <a:pt x="469370" y="4404118"/>
                </a:lnTo>
                <a:lnTo>
                  <a:pt x="393665" y="4286826"/>
                </a:lnTo>
                <a:lnTo>
                  <a:pt x="325531" y="4165751"/>
                </a:lnTo>
                <a:lnTo>
                  <a:pt x="264968" y="4037108"/>
                </a:lnTo>
                <a:lnTo>
                  <a:pt x="208188" y="3908466"/>
                </a:lnTo>
                <a:lnTo>
                  <a:pt x="158980" y="3779824"/>
                </a:lnTo>
                <a:lnTo>
                  <a:pt x="121127" y="3651180"/>
                </a:lnTo>
                <a:lnTo>
                  <a:pt x="79491" y="3514971"/>
                </a:lnTo>
                <a:lnTo>
                  <a:pt x="52994" y="3382543"/>
                </a:lnTo>
                <a:lnTo>
                  <a:pt x="30283" y="3250117"/>
                </a:lnTo>
                <a:lnTo>
                  <a:pt x="15141" y="3113909"/>
                </a:lnTo>
                <a:lnTo>
                  <a:pt x="7570" y="2973914"/>
                </a:lnTo>
                <a:lnTo>
                  <a:pt x="0" y="2837704"/>
                </a:lnTo>
                <a:lnTo>
                  <a:pt x="7570" y="2705278"/>
                </a:lnTo>
                <a:lnTo>
                  <a:pt x="15141" y="2565286"/>
                </a:lnTo>
                <a:lnTo>
                  <a:pt x="30283" y="2429075"/>
                </a:lnTo>
                <a:lnTo>
                  <a:pt x="52994" y="2296649"/>
                </a:lnTo>
                <a:lnTo>
                  <a:pt x="79491" y="2160439"/>
                </a:lnTo>
                <a:lnTo>
                  <a:pt x="121127" y="2028013"/>
                </a:lnTo>
                <a:lnTo>
                  <a:pt x="158980" y="1895587"/>
                </a:lnTo>
                <a:lnTo>
                  <a:pt x="208188" y="1770727"/>
                </a:lnTo>
                <a:lnTo>
                  <a:pt x="264968" y="1638301"/>
                </a:lnTo>
                <a:lnTo>
                  <a:pt x="325531" y="1513443"/>
                </a:lnTo>
                <a:lnTo>
                  <a:pt x="393665" y="1392368"/>
                </a:lnTo>
                <a:lnTo>
                  <a:pt x="469370" y="1275076"/>
                </a:lnTo>
                <a:lnTo>
                  <a:pt x="548861" y="1157783"/>
                </a:lnTo>
                <a:lnTo>
                  <a:pt x="635921" y="1044276"/>
                </a:lnTo>
                <a:lnTo>
                  <a:pt x="730550" y="934551"/>
                </a:lnTo>
                <a:lnTo>
                  <a:pt x="828968" y="828610"/>
                </a:lnTo>
                <a:lnTo>
                  <a:pt x="934955" y="730237"/>
                </a:lnTo>
                <a:lnTo>
                  <a:pt x="1044726" y="635647"/>
                </a:lnTo>
                <a:lnTo>
                  <a:pt x="1158284" y="544841"/>
                </a:lnTo>
                <a:lnTo>
                  <a:pt x="1279412" y="465385"/>
                </a:lnTo>
                <a:lnTo>
                  <a:pt x="1396755" y="389712"/>
                </a:lnTo>
                <a:lnTo>
                  <a:pt x="1517882" y="321607"/>
                </a:lnTo>
                <a:lnTo>
                  <a:pt x="1642796" y="261070"/>
                </a:lnTo>
                <a:lnTo>
                  <a:pt x="1767709" y="208099"/>
                </a:lnTo>
                <a:lnTo>
                  <a:pt x="1896406" y="155129"/>
                </a:lnTo>
                <a:lnTo>
                  <a:pt x="2032674" y="117293"/>
                </a:lnTo>
                <a:lnTo>
                  <a:pt x="2165159" y="75673"/>
                </a:lnTo>
                <a:lnTo>
                  <a:pt x="2297642" y="49188"/>
                </a:lnTo>
                <a:lnTo>
                  <a:pt x="2430125" y="26485"/>
                </a:lnTo>
                <a:lnTo>
                  <a:pt x="2570179" y="11352"/>
                </a:lnTo>
                <a:lnTo>
                  <a:pt x="2706448" y="3784"/>
                </a:lnTo>
                <a:lnTo>
                  <a:pt x="2838933" y="0"/>
                </a:lnTo>
                <a:lnTo>
                  <a:pt x="2978985" y="3784"/>
                </a:lnTo>
                <a:lnTo>
                  <a:pt x="3115254" y="11352"/>
                </a:lnTo>
                <a:lnTo>
                  <a:pt x="3251523" y="26485"/>
                </a:lnTo>
                <a:lnTo>
                  <a:pt x="3387791" y="49188"/>
                </a:lnTo>
                <a:lnTo>
                  <a:pt x="3520276" y="75673"/>
                </a:lnTo>
                <a:lnTo>
                  <a:pt x="3652759" y="117293"/>
                </a:lnTo>
                <a:lnTo>
                  <a:pt x="3781458" y="155129"/>
                </a:lnTo>
                <a:lnTo>
                  <a:pt x="3913941" y="208099"/>
                </a:lnTo>
                <a:lnTo>
                  <a:pt x="4042640" y="261070"/>
                </a:lnTo>
                <a:lnTo>
                  <a:pt x="4167553" y="321607"/>
                </a:lnTo>
                <a:lnTo>
                  <a:pt x="4288680" y="389712"/>
                </a:lnTo>
                <a:lnTo>
                  <a:pt x="4406022" y="465385"/>
                </a:lnTo>
                <a:lnTo>
                  <a:pt x="4523365" y="544841"/>
                </a:lnTo>
                <a:lnTo>
                  <a:pt x="4636922" y="635647"/>
                </a:lnTo>
                <a:lnTo>
                  <a:pt x="4746694" y="730237"/>
                </a:lnTo>
                <a:lnTo>
                  <a:pt x="4852680" y="828610"/>
                </a:lnTo>
                <a:close/>
              </a:path>
            </a:pathLst>
          </a:custGeom>
          <a:solidFill>
            <a:schemeClr val="bg2">
              <a:lumMod val="95000"/>
              <a:alpha val="6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15">
            <a:extLst>
              <a:ext uri="{FF2B5EF4-FFF2-40B4-BE49-F238E27FC236}">
                <a16:creationId xmlns:a16="http://schemas.microsoft.com/office/drawing/2014/main" id="{B646314E-6BC3-67C9-5C73-36285F7961D9}"/>
              </a:ext>
            </a:extLst>
          </p:cNvPr>
          <p:cNvSpPr txBox="1"/>
          <p:nvPr/>
        </p:nvSpPr>
        <p:spPr>
          <a:xfrm>
            <a:off x="11465456" y="7325616"/>
            <a:ext cx="6822544" cy="2225033"/>
          </a:xfrm>
          <a:prstGeom prst="rect">
            <a:avLst/>
          </a:prstGeom>
          <a:noFill/>
        </p:spPr>
        <p:txBody>
          <a:bodyPr wrap="square" rtlCol="0">
            <a:spAutoFit/>
          </a:bodyPr>
          <a:lstStyle/>
          <a:p>
            <a:pPr defTabSz="360000">
              <a:lnSpc>
                <a:spcPct val="150000"/>
              </a:lnSpc>
            </a:pPr>
            <a:r>
              <a:rPr lang="es-ES" sz="3200" dirty="0">
                <a:solidFill>
                  <a:schemeClr val="bg1"/>
                </a:solidFill>
                <a:latin typeface="Montserrat" panose="00000500000000000000" pitchFamily="2" charset="0"/>
                <a:ea typeface="Roboto Light" panose="02000000000000000000" pitchFamily="2" charset="0"/>
                <a:cs typeface="Open Sans Light" panose="020B0306030504020204" pitchFamily="34" charset="0"/>
              </a:rPr>
              <a:t>Calidad, Seguridad y Salud Ocupacional, Medio Ambiente, Permisos y Comunidad</a:t>
            </a:r>
          </a:p>
        </p:txBody>
      </p:sp>
      <p:grpSp>
        <p:nvGrpSpPr>
          <p:cNvPr id="22" name="Группа 17">
            <a:extLst>
              <a:ext uri="{FF2B5EF4-FFF2-40B4-BE49-F238E27FC236}">
                <a16:creationId xmlns:a16="http://schemas.microsoft.com/office/drawing/2014/main" id="{74879E57-8489-9658-2E9D-D9DBE4765AA9}"/>
              </a:ext>
            </a:extLst>
          </p:cNvPr>
          <p:cNvGrpSpPr/>
          <p:nvPr/>
        </p:nvGrpSpPr>
        <p:grpSpPr>
          <a:xfrm>
            <a:off x="10528456" y="3234494"/>
            <a:ext cx="608328" cy="608326"/>
            <a:chOff x="1007195" y="5899634"/>
            <a:chExt cx="608328" cy="608326"/>
          </a:xfrm>
          <a:solidFill>
            <a:srgbClr val="FF9D54"/>
          </a:solidFill>
        </p:grpSpPr>
        <p:sp>
          <p:nvSpPr>
            <p:cNvPr id="23" name="Freeform: Shape 111">
              <a:extLst>
                <a:ext uri="{FF2B5EF4-FFF2-40B4-BE49-F238E27FC236}">
                  <a16:creationId xmlns:a16="http://schemas.microsoft.com/office/drawing/2014/main" id="{B26E3F34-AF57-809A-BBCB-5E5D760A8D18}"/>
                </a:ext>
              </a:extLst>
            </p:cNvPr>
            <p:cNvSpPr/>
            <p:nvPr/>
          </p:nvSpPr>
          <p:spPr>
            <a:xfrm>
              <a:off x="1007195" y="5899634"/>
              <a:ext cx="608328" cy="608326"/>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Shape 2591">
              <a:extLst>
                <a:ext uri="{FF2B5EF4-FFF2-40B4-BE49-F238E27FC236}">
                  <a16:creationId xmlns:a16="http://schemas.microsoft.com/office/drawing/2014/main" id="{EC8C5C04-E94F-69CB-E569-68531461E53C}"/>
                </a:ext>
              </a:extLst>
            </p:cNvPr>
            <p:cNvSpPr/>
            <p:nvPr/>
          </p:nvSpPr>
          <p:spPr>
            <a:xfrm>
              <a:off x="1156418" y="6048872"/>
              <a:ext cx="309880" cy="309848"/>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grpFill/>
            <a:ln w="12700">
              <a:solidFill>
                <a:schemeClr val="bg2"/>
              </a:solidFill>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grpSp>
      <p:sp>
        <p:nvSpPr>
          <p:cNvPr id="39" name="TextBox 11">
            <a:extLst>
              <a:ext uri="{FF2B5EF4-FFF2-40B4-BE49-F238E27FC236}">
                <a16:creationId xmlns:a16="http://schemas.microsoft.com/office/drawing/2014/main" id="{9A4B6B81-70D1-4D73-02FD-12E99F58EEB8}"/>
              </a:ext>
            </a:extLst>
          </p:cNvPr>
          <p:cNvSpPr txBox="1"/>
          <p:nvPr/>
        </p:nvSpPr>
        <p:spPr>
          <a:xfrm>
            <a:off x="9949543" y="1337125"/>
            <a:ext cx="8213957" cy="830997"/>
          </a:xfrm>
          <a:prstGeom prst="rect">
            <a:avLst/>
          </a:prstGeom>
          <a:noFill/>
        </p:spPr>
        <p:txBody>
          <a:bodyPr wrap="square" rtlCol="0">
            <a:spAutoFit/>
          </a:bodyPr>
          <a:lstStyle/>
          <a:p>
            <a:r>
              <a:rPr lang="es-ES" sz="48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3.	Gestión de Proyectos</a:t>
            </a:r>
            <a:endParaRPr lang="ru-RU" sz="4800" dirty="0">
              <a:solidFill>
                <a:schemeClr val="bg1"/>
              </a:solidFill>
              <a:latin typeface="Roboto Black" panose="02000000000000000000" pitchFamily="2" charset="0"/>
              <a:ea typeface="Roboto Black" panose="02000000000000000000" pitchFamily="2" charset="0"/>
              <a:cs typeface="Open Sans Light" panose="020B0306030504020204" pitchFamily="34" charset="0"/>
            </a:endParaRPr>
          </a:p>
        </p:txBody>
      </p:sp>
      <p:pic>
        <p:nvPicPr>
          <p:cNvPr id="40" name="Imagen 39" descr="Logotipo&#10;&#10;El contenido generado por IA puede ser incorrecto.">
            <a:extLst>
              <a:ext uri="{FF2B5EF4-FFF2-40B4-BE49-F238E27FC236}">
                <a16:creationId xmlns:a16="http://schemas.microsoft.com/office/drawing/2014/main" id="{1FFC8963-94C6-4308-5512-FF9956F6AF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236301" y="132843"/>
            <a:ext cx="1911613" cy="1338129"/>
          </a:xfrm>
          <a:prstGeom prst="rect">
            <a:avLst/>
          </a:prstGeom>
        </p:spPr>
      </p:pic>
      <p:sp>
        <p:nvSpPr>
          <p:cNvPr id="2" name="TextBox 15">
            <a:extLst>
              <a:ext uri="{FF2B5EF4-FFF2-40B4-BE49-F238E27FC236}">
                <a16:creationId xmlns:a16="http://schemas.microsoft.com/office/drawing/2014/main" id="{ABED006D-44D8-6B99-CEDF-2CDB22700877}"/>
              </a:ext>
            </a:extLst>
          </p:cNvPr>
          <p:cNvSpPr txBox="1"/>
          <p:nvPr/>
        </p:nvSpPr>
        <p:spPr>
          <a:xfrm>
            <a:off x="11495354" y="4129826"/>
            <a:ext cx="6652560" cy="2697149"/>
          </a:xfrm>
          <a:prstGeom prst="rect">
            <a:avLst/>
          </a:prstGeom>
          <a:noFill/>
        </p:spPr>
        <p:txBody>
          <a:bodyPr wrap="square" rtlCol="0">
            <a:spAutoFit/>
          </a:bodyPr>
          <a:lstStyle/>
          <a:p>
            <a:pPr defTabSz="360000">
              <a:lnSpc>
                <a:spcPct val="150000"/>
              </a:lnSpc>
            </a:pPr>
            <a:r>
              <a:rPr lang="es-ES" sz="3200" dirty="0">
                <a:solidFill>
                  <a:schemeClr val="bg1"/>
                </a:solidFill>
                <a:latin typeface="Montserrat" panose="00000500000000000000" pitchFamily="2" charset="0"/>
                <a:ea typeface="Roboto Light" panose="02000000000000000000" pitchFamily="2" charset="0"/>
                <a:cs typeface="Open Sans Light" panose="020B0306030504020204" pitchFamily="34" charset="0"/>
              </a:rPr>
              <a:t>Control de Proyectos</a:t>
            </a:r>
          </a:p>
          <a:p>
            <a:pPr defTabSz="360000">
              <a:lnSpc>
                <a:spcPct val="150000"/>
              </a:lnSpc>
            </a:pPr>
            <a:r>
              <a:rPr lang="es-ES" sz="2800" dirty="0">
                <a:solidFill>
                  <a:schemeClr val="bg1"/>
                </a:solidFill>
                <a:latin typeface="Montserrat" panose="00000500000000000000" pitchFamily="2" charset="0"/>
                <a:ea typeface="Roboto Light" panose="02000000000000000000" pitchFamily="2" charset="0"/>
                <a:cs typeface="Open Sans Light" panose="020B0306030504020204" pitchFamily="34" charset="0"/>
              </a:rPr>
              <a:t>Estimaciones, planificación, control costos y programa, contratos, cambios, reportes, proyecciones. </a:t>
            </a:r>
          </a:p>
        </p:txBody>
      </p:sp>
      <p:grpSp>
        <p:nvGrpSpPr>
          <p:cNvPr id="4" name="Группа 17">
            <a:extLst>
              <a:ext uri="{FF2B5EF4-FFF2-40B4-BE49-F238E27FC236}">
                <a16:creationId xmlns:a16="http://schemas.microsoft.com/office/drawing/2014/main" id="{A10CC50C-A48A-03E7-17A3-3DD1375DF40A}"/>
              </a:ext>
            </a:extLst>
          </p:cNvPr>
          <p:cNvGrpSpPr/>
          <p:nvPr/>
        </p:nvGrpSpPr>
        <p:grpSpPr>
          <a:xfrm>
            <a:off x="10532308" y="4273433"/>
            <a:ext cx="608328" cy="608326"/>
            <a:chOff x="1007195" y="5899634"/>
            <a:chExt cx="608328" cy="608326"/>
          </a:xfrm>
          <a:solidFill>
            <a:srgbClr val="FF9D54"/>
          </a:solidFill>
        </p:grpSpPr>
        <p:sp>
          <p:nvSpPr>
            <p:cNvPr id="5" name="Freeform: Shape 111">
              <a:extLst>
                <a:ext uri="{FF2B5EF4-FFF2-40B4-BE49-F238E27FC236}">
                  <a16:creationId xmlns:a16="http://schemas.microsoft.com/office/drawing/2014/main" id="{6B172561-CDEC-B628-964C-16D7684EC74F}"/>
                </a:ext>
              </a:extLst>
            </p:cNvPr>
            <p:cNvSpPr/>
            <p:nvPr/>
          </p:nvSpPr>
          <p:spPr>
            <a:xfrm>
              <a:off x="1007195" y="5899634"/>
              <a:ext cx="608328" cy="608326"/>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Shape 2591">
              <a:extLst>
                <a:ext uri="{FF2B5EF4-FFF2-40B4-BE49-F238E27FC236}">
                  <a16:creationId xmlns:a16="http://schemas.microsoft.com/office/drawing/2014/main" id="{FA48353D-5263-B2D4-E29E-9CB8A3D17058}"/>
                </a:ext>
              </a:extLst>
            </p:cNvPr>
            <p:cNvSpPr/>
            <p:nvPr/>
          </p:nvSpPr>
          <p:spPr>
            <a:xfrm>
              <a:off x="1156418" y="6048872"/>
              <a:ext cx="309880" cy="309848"/>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grpFill/>
            <a:ln w="12700">
              <a:solidFill>
                <a:schemeClr val="bg2"/>
              </a:solidFill>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grpSp>
      <p:grpSp>
        <p:nvGrpSpPr>
          <p:cNvPr id="7" name="Группа 17">
            <a:extLst>
              <a:ext uri="{FF2B5EF4-FFF2-40B4-BE49-F238E27FC236}">
                <a16:creationId xmlns:a16="http://schemas.microsoft.com/office/drawing/2014/main" id="{D6602E15-D01E-42EC-241F-EAD23848C7BC}"/>
              </a:ext>
            </a:extLst>
          </p:cNvPr>
          <p:cNvGrpSpPr/>
          <p:nvPr/>
        </p:nvGrpSpPr>
        <p:grpSpPr>
          <a:xfrm>
            <a:off x="10506197" y="7689085"/>
            <a:ext cx="608328" cy="608326"/>
            <a:chOff x="1007195" y="5899634"/>
            <a:chExt cx="608328" cy="608326"/>
          </a:xfrm>
          <a:solidFill>
            <a:srgbClr val="FF9D54"/>
          </a:solidFill>
        </p:grpSpPr>
        <p:sp>
          <p:nvSpPr>
            <p:cNvPr id="8" name="Freeform: Shape 111">
              <a:extLst>
                <a:ext uri="{FF2B5EF4-FFF2-40B4-BE49-F238E27FC236}">
                  <a16:creationId xmlns:a16="http://schemas.microsoft.com/office/drawing/2014/main" id="{2E15F816-71F5-8C18-13BC-012A4CA922EA}"/>
                </a:ext>
              </a:extLst>
            </p:cNvPr>
            <p:cNvSpPr/>
            <p:nvPr/>
          </p:nvSpPr>
          <p:spPr>
            <a:xfrm>
              <a:off x="1007195" y="5899634"/>
              <a:ext cx="608328" cy="608326"/>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Shape 2591">
              <a:extLst>
                <a:ext uri="{FF2B5EF4-FFF2-40B4-BE49-F238E27FC236}">
                  <a16:creationId xmlns:a16="http://schemas.microsoft.com/office/drawing/2014/main" id="{FBEF7FEE-7A41-D478-F1D3-5CB6DBC3406B}"/>
                </a:ext>
              </a:extLst>
            </p:cNvPr>
            <p:cNvSpPr/>
            <p:nvPr/>
          </p:nvSpPr>
          <p:spPr>
            <a:xfrm>
              <a:off x="1156418" y="6048872"/>
              <a:ext cx="309880" cy="309848"/>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grpFill/>
            <a:ln w="12700">
              <a:solidFill>
                <a:schemeClr val="bg2"/>
              </a:solidFill>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grpSp>
      <p:sp>
        <p:nvSpPr>
          <p:cNvPr id="11" name="TextBox 15">
            <a:extLst>
              <a:ext uri="{FF2B5EF4-FFF2-40B4-BE49-F238E27FC236}">
                <a16:creationId xmlns:a16="http://schemas.microsoft.com/office/drawing/2014/main" id="{F5C5AA8D-1EB2-E3CD-D76C-B484D2AA0504}"/>
              </a:ext>
            </a:extLst>
          </p:cNvPr>
          <p:cNvSpPr txBox="1"/>
          <p:nvPr/>
        </p:nvSpPr>
        <p:spPr>
          <a:xfrm>
            <a:off x="11465456" y="3063225"/>
            <a:ext cx="6652560" cy="747705"/>
          </a:xfrm>
          <a:prstGeom prst="rect">
            <a:avLst/>
          </a:prstGeom>
          <a:noFill/>
        </p:spPr>
        <p:txBody>
          <a:bodyPr wrap="square" rtlCol="0">
            <a:spAutoFit/>
          </a:bodyPr>
          <a:lstStyle/>
          <a:p>
            <a:pPr defTabSz="360000">
              <a:lnSpc>
                <a:spcPct val="150000"/>
              </a:lnSpc>
            </a:pPr>
            <a:r>
              <a:rPr lang="es-ES" sz="3200" dirty="0">
                <a:solidFill>
                  <a:schemeClr val="bg1"/>
                </a:solidFill>
                <a:latin typeface="Montserrat" panose="00000500000000000000" pitchFamily="2" charset="0"/>
                <a:ea typeface="Roboto Light" panose="02000000000000000000" pitchFamily="2" charset="0"/>
                <a:cs typeface="Open Sans Light" panose="020B0306030504020204" pitchFamily="34" charset="0"/>
              </a:rPr>
              <a:t>Project Management (PM)</a:t>
            </a:r>
            <a:endParaRPr lang="es-ES" sz="2800" dirty="0">
              <a:solidFill>
                <a:schemeClr val="bg1"/>
              </a:solidFill>
              <a:latin typeface="Montserrat" panose="00000500000000000000" pitchFamily="2" charset="0"/>
              <a:ea typeface="Roboto Light" panose="02000000000000000000" pitchFamily="2" charset="0"/>
              <a:cs typeface="Open Sans Light" panose="020B0306030504020204" pitchFamily="34" charset="0"/>
            </a:endParaRPr>
          </a:p>
        </p:txBody>
      </p:sp>
    </p:spTree>
    <p:extLst>
      <p:ext uri="{BB962C8B-B14F-4D97-AF65-F5344CB8AC3E}">
        <p14:creationId xmlns:p14="http://schemas.microsoft.com/office/powerpoint/2010/main" val="19275546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900"/>
                                        <p:tgtEl>
                                          <p:spTgt spid="29"/>
                                        </p:tgtEl>
                                      </p:cBhvr>
                                    </p:animEffect>
                                  </p:childTnLst>
                                </p:cTn>
                              </p:par>
                              <p:par>
                                <p:cTn id="8" presetID="10" presetClass="entr" presetSubtype="0" fill="hold" grpId="0" nodeType="withEffect">
                                  <p:stCondLst>
                                    <p:cond delay="180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9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P spid="21" grpId="0"/>
      <p:bldP spid="2"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F43D3A0-52FB-3C56-34D5-FBDF5734040D}"/>
              </a:ext>
            </a:extLst>
          </p:cNvPr>
          <p:cNvPicPr>
            <a:picLocks noChangeAspect="1"/>
          </p:cNvPicPr>
          <p:nvPr/>
        </p:nvPicPr>
        <p:blipFill>
          <a:blip r:embed="rId3">
            <a:alphaModFix amt="20000"/>
          </a:blip>
          <a:stretch>
            <a:fillRect/>
          </a:stretch>
        </p:blipFill>
        <p:spPr>
          <a:xfrm>
            <a:off x="13735405" y="5523175"/>
            <a:ext cx="4487277" cy="4765413"/>
          </a:xfrm>
          <a:prstGeom prst="rect">
            <a:avLst/>
          </a:prstGeom>
        </p:spPr>
      </p:pic>
      <p:pic>
        <p:nvPicPr>
          <p:cNvPr id="7" name="Marcador de posición de imagen 6" descr="Imagen que contiene dispositivo, instrumento, interior, tabla&#10;&#10;El contenido generado por IA puede ser incorrecto.">
            <a:extLst>
              <a:ext uri="{FF2B5EF4-FFF2-40B4-BE49-F238E27FC236}">
                <a16:creationId xmlns:a16="http://schemas.microsoft.com/office/drawing/2014/main" id="{844461DD-00DC-067B-B339-D76AEF4C8E41}"/>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5082" r="15082"/>
          <a:stretch>
            <a:fillRect/>
          </a:stretch>
        </p:blipFill>
        <p:spPr/>
      </p:pic>
      <p:sp>
        <p:nvSpPr>
          <p:cNvPr id="11" name="AutoShape 3"/>
          <p:cNvSpPr>
            <a:spLocks noChangeAspect="1" noChangeArrowheads="1" noTextEdit="1"/>
          </p:cNvSpPr>
          <p:nvPr/>
        </p:nvSpPr>
        <p:spPr bwMode="auto">
          <a:xfrm>
            <a:off x="13213274" y="2489200"/>
            <a:ext cx="51927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9601200" y="1335038"/>
            <a:ext cx="8015079" cy="769441"/>
          </a:xfrm>
          <a:prstGeom prst="rect">
            <a:avLst/>
          </a:prstGeom>
          <a:noFill/>
        </p:spPr>
        <p:txBody>
          <a:bodyPr wrap="square" rtlCol="0">
            <a:spAutoFit/>
          </a:bodyPr>
          <a:lstStyle/>
          <a:p>
            <a:r>
              <a:rPr lang="es-ES" sz="44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4.	Gestión de Riesgos</a:t>
            </a:r>
            <a:endParaRPr lang="ru-RU" sz="4400" dirty="0">
              <a:solidFill>
                <a:schemeClr val="bg1"/>
              </a:solidFill>
              <a:latin typeface="Roboto Black" panose="02000000000000000000" pitchFamily="2" charset="0"/>
              <a:ea typeface="Roboto Black" panose="02000000000000000000" pitchFamily="2" charset="0"/>
              <a:cs typeface="Open Sans Light" panose="020B0306030504020204" pitchFamily="34" charset="0"/>
            </a:endParaRPr>
          </a:p>
        </p:txBody>
      </p:sp>
      <p:sp>
        <p:nvSpPr>
          <p:cNvPr id="46" name="Полилиния 45"/>
          <p:cNvSpPr/>
          <p:nvPr/>
        </p:nvSpPr>
        <p:spPr>
          <a:xfrm>
            <a:off x="3213187" y="6461246"/>
            <a:ext cx="8631494" cy="3827342"/>
          </a:xfrm>
          <a:custGeom>
            <a:avLst/>
            <a:gdLst>
              <a:gd name="connsiteX0" fmla="*/ 0 w 8631494"/>
              <a:gd name="connsiteY0" fmla="*/ 0 h 3827342"/>
              <a:gd name="connsiteX1" fmla="*/ 4809626 w 8631494"/>
              <a:gd name="connsiteY1" fmla="*/ 0 h 3827342"/>
              <a:gd name="connsiteX2" fmla="*/ 8631494 w 8631494"/>
              <a:gd name="connsiteY2" fmla="*/ 3827342 h 3827342"/>
              <a:gd name="connsiteX3" fmla="*/ 3821868 w 8631494"/>
              <a:gd name="connsiteY3" fmla="*/ 3827342 h 3827342"/>
            </a:gdLst>
            <a:ahLst/>
            <a:cxnLst>
              <a:cxn ang="0">
                <a:pos x="connsiteX0" y="connsiteY0"/>
              </a:cxn>
              <a:cxn ang="0">
                <a:pos x="connsiteX1" y="connsiteY1"/>
              </a:cxn>
              <a:cxn ang="0">
                <a:pos x="connsiteX2" y="connsiteY2"/>
              </a:cxn>
              <a:cxn ang="0">
                <a:pos x="connsiteX3" y="connsiteY3"/>
              </a:cxn>
            </a:cxnLst>
            <a:rect l="l" t="t" r="r" b="b"/>
            <a:pathLst>
              <a:path w="8631494" h="3827342">
                <a:moveTo>
                  <a:pt x="0" y="0"/>
                </a:moveTo>
                <a:lnTo>
                  <a:pt x="4809626" y="0"/>
                </a:lnTo>
                <a:lnTo>
                  <a:pt x="8631494" y="3827342"/>
                </a:lnTo>
                <a:lnTo>
                  <a:pt x="3821868" y="3827342"/>
                </a:lnTo>
                <a:close/>
              </a:path>
            </a:pathLst>
          </a:custGeom>
          <a:solidFill>
            <a:srgbClr val="FF9D54">
              <a:alpha val="31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Полилиния 47"/>
          <p:cNvSpPr/>
          <p:nvPr/>
        </p:nvSpPr>
        <p:spPr>
          <a:xfrm>
            <a:off x="2094826" y="1"/>
            <a:ext cx="9166492" cy="3229511"/>
          </a:xfrm>
          <a:custGeom>
            <a:avLst/>
            <a:gdLst>
              <a:gd name="connsiteX0" fmla="*/ 0 w 9166492"/>
              <a:gd name="connsiteY0" fmla="*/ 0 h 3229511"/>
              <a:gd name="connsiteX1" fmla="*/ 5941629 w 9166492"/>
              <a:gd name="connsiteY1" fmla="*/ 0 h 3229511"/>
              <a:gd name="connsiteX2" fmla="*/ 9166492 w 9166492"/>
              <a:gd name="connsiteY2" fmla="*/ 3229511 h 3229511"/>
              <a:gd name="connsiteX3" fmla="*/ 3224864 w 9166492"/>
              <a:gd name="connsiteY3" fmla="*/ 3229511 h 3229511"/>
            </a:gdLst>
            <a:ahLst/>
            <a:cxnLst>
              <a:cxn ang="0">
                <a:pos x="connsiteX0" y="connsiteY0"/>
              </a:cxn>
              <a:cxn ang="0">
                <a:pos x="connsiteX1" y="connsiteY1"/>
              </a:cxn>
              <a:cxn ang="0">
                <a:pos x="connsiteX2" y="connsiteY2"/>
              </a:cxn>
              <a:cxn ang="0">
                <a:pos x="connsiteX3" y="connsiteY3"/>
              </a:cxn>
            </a:cxnLst>
            <a:rect l="l" t="t" r="r" b="b"/>
            <a:pathLst>
              <a:path w="9166492" h="3229511">
                <a:moveTo>
                  <a:pt x="0" y="0"/>
                </a:moveTo>
                <a:lnTo>
                  <a:pt x="5941629" y="0"/>
                </a:lnTo>
                <a:lnTo>
                  <a:pt x="9166492" y="3229511"/>
                </a:lnTo>
                <a:lnTo>
                  <a:pt x="3224864" y="3229511"/>
                </a:lnTo>
                <a:close/>
              </a:path>
            </a:pathLst>
          </a:custGeom>
          <a:solidFill>
            <a:srgbClr val="FF9D54">
              <a:alpha val="2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15">
            <a:extLst>
              <a:ext uri="{FF2B5EF4-FFF2-40B4-BE49-F238E27FC236}">
                <a16:creationId xmlns:a16="http://schemas.microsoft.com/office/drawing/2014/main" id="{9278DB07-58F1-B16E-8401-5E835B29D23B}"/>
              </a:ext>
            </a:extLst>
          </p:cNvPr>
          <p:cNvSpPr txBox="1"/>
          <p:nvPr/>
        </p:nvSpPr>
        <p:spPr>
          <a:xfrm>
            <a:off x="10763968" y="7429158"/>
            <a:ext cx="7168413" cy="584775"/>
          </a:xfrm>
          <a:prstGeom prst="rect">
            <a:avLst/>
          </a:prstGeom>
          <a:noFill/>
        </p:spPr>
        <p:txBody>
          <a:bodyPr wrap="square" rtlCol="0">
            <a:spAutoFit/>
          </a:bodyPr>
          <a:lstStyle/>
          <a:p>
            <a:pPr defTabSz="360000"/>
            <a:r>
              <a:rPr lang="es-ES" sz="3200" dirty="0">
                <a:solidFill>
                  <a:schemeClr val="bg1"/>
                </a:solidFill>
                <a:latin typeface="Montserrat" panose="00000500000000000000" pitchFamily="2" charset="0"/>
                <a:ea typeface="Roboto Light" panose="02000000000000000000" pitchFamily="2" charset="0"/>
                <a:cs typeface="Open Sans Light" panose="020B0306030504020204" pitchFamily="34" charset="0"/>
              </a:rPr>
              <a:t>Riesgos Sistémicos</a:t>
            </a:r>
            <a:endParaRPr lang="ru-RU" sz="3200" spc="-150" dirty="0">
              <a:solidFill>
                <a:schemeClr val="bg1"/>
              </a:solidFill>
              <a:latin typeface="Montserrat" panose="00000500000000000000" pitchFamily="2" charset="0"/>
              <a:ea typeface="Roboto Light" panose="02000000000000000000" pitchFamily="2" charset="0"/>
              <a:cs typeface="Open Sans Light" panose="020B0306030504020204" pitchFamily="34" charset="0"/>
            </a:endParaRPr>
          </a:p>
        </p:txBody>
      </p:sp>
      <p:pic>
        <p:nvPicPr>
          <p:cNvPr id="34" name="Imagen 33" descr="Logotipo&#10;&#10;El contenido generado por IA puede ser incorrecto.">
            <a:extLst>
              <a:ext uri="{FF2B5EF4-FFF2-40B4-BE49-F238E27FC236}">
                <a16:creationId xmlns:a16="http://schemas.microsoft.com/office/drawing/2014/main" id="{5CEB2FCB-3C7F-2407-75B2-492A86453C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236301" y="132843"/>
            <a:ext cx="1911613" cy="1338129"/>
          </a:xfrm>
          <a:prstGeom prst="rect">
            <a:avLst/>
          </a:prstGeom>
        </p:spPr>
      </p:pic>
      <p:sp>
        <p:nvSpPr>
          <p:cNvPr id="4" name="TextBox 15">
            <a:extLst>
              <a:ext uri="{FF2B5EF4-FFF2-40B4-BE49-F238E27FC236}">
                <a16:creationId xmlns:a16="http://schemas.microsoft.com/office/drawing/2014/main" id="{963B1E1C-F9DE-AFC3-968E-DEB4FC82AEAD}"/>
              </a:ext>
            </a:extLst>
          </p:cNvPr>
          <p:cNvSpPr txBox="1"/>
          <p:nvPr/>
        </p:nvSpPr>
        <p:spPr>
          <a:xfrm>
            <a:off x="10662386" y="3471558"/>
            <a:ext cx="6886596" cy="1077218"/>
          </a:xfrm>
          <a:prstGeom prst="rect">
            <a:avLst/>
          </a:prstGeom>
          <a:noFill/>
        </p:spPr>
        <p:txBody>
          <a:bodyPr wrap="square" rtlCol="0">
            <a:spAutoFit/>
          </a:bodyPr>
          <a:lstStyle/>
          <a:p>
            <a:pPr defTabSz="360000"/>
            <a:r>
              <a:rPr lang="es-ES" sz="3200" dirty="0">
                <a:solidFill>
                  <a:schemeClr val="bg1"/>
                </a:solidFill>
                <a:latin typeface="Montserrat" panose="00000500000000000000" pitchFamily="2" charset="0"/>
                <a:ea typeface="Roboto Light" panose="02000000000000000000" pitchFamily="2" charset="0"/>
                <a:cs typeface="Open Sans Light" panose="020B0306030504020204" pitchFamily="34" charset="0"/>
              </a:rPr>
              <a:t>Matriz de Riesgos y Planes de Mitigación</a:t>
            </a:r>
          </a:p>
        </p:txBody>
      </p:sp>
      <p:sp>
        <p:nvSpPr>
          <p:cNvPr id="5" name="TextBox 15">
            <a:extLst>
              <a:ext uri="{FF2B5EF4-FFF2-40B4-BE49-F238E27FC236}">
                <a16:creationId xmlns:a16="http://schemas.microsoft.com/office/drawing/2014/main" id="{A2B06B15-066E-E23C-351F-1DFBA25E32C3}"/>
              </a:ext>
            </a:extLst>
          </p:cNvPr>
          <p:cNvSpPr txBox="1"/>
          <p:nvPr/>
        </p:nvSpPr>
        <p:spPr>
          <a:xfrm>
            <a:off x="10763968" y="6282342"/>
            <a:ext cx="7168414" cy="584775"/>
          </a:xfrm>
          <a:prstGeom prst="rect">
            <a:avLst/>
          </a:prstGeom>
          <a:noFill/>
        </p:spPr>
        <p:txBody>
          <a:bodyPr wrap="square" rtlCol="0">
            <a:spAutoFit/>
          </a:bodyPr>
          <a:lstStyle/>
          <a:p>
            <a:pPr defTabSz="360000"/>
            <a:r>
              <a:rPr lang="es-ES" sz="3200" dirty="0">
                <a:solidFill>
                  <a:schemeClr val="bg1"/>
                </a:solidFill>
                <a:latin typeface="Montserrat" panose="00000500000000000000" pitchFamily="2" charset="0"/>
                <a:ea typeface="Roboto Light" panose="02000000000000000000" pitchFamily="2" charset="0"/>
                <a:cs typeface="Open Sans Light" panose="020B0306030504020204" pitchFamily="34" charset="0"/>
              </a:rPr>
              <a:t>Contingencia para Costos y Plazo</a:t>
            </a:r>
          </a:p>
        </p:txBody>
      </p:sp>
      <p:sp>
        <p:nvSpPr>
          <p:cNvPr id="6" name="TextBox 15">
            <a:extLst>
              <a:ext uri="{FF2B5EF4-FFF2-40B4-BE49-F238E27FC236}">
                <a16:creationId xmlns:a16="http://schemas.microsoft.com/office/drawing/2014/main" id="{95FF585F-B0C8-004A-3082-EF9B0781FD64}"/>
              </a:ext>
            </a:extLst>
          </p:cNvPr>
          <p:cNvSpPr txBox="1"/>
          <p:nvPr/>
        </p:nvSpPr>
        <p:spPr>
          <a:xfrm>
            <a:off x="10713177" y="5004654"/>
            <a:ext cx="6886596" cy="584775"/>
          </a:xfrm>
          <a:prstGeom prst="rect">
            <a:avLst/>
          </a:prstGeom>
          <a:noFill/>
        </p:spPr>
        <p:txBody>
          <a:bodyPr wrap="square" rtlCol="0">
            <a:spAutoFit/>
          </a:bodyPr>
          <a:lstStyle/>
          <a:p>
            <a:pPr defTabSz="360000"/>
            <a:r>
              <a:rPr lang="es-ES" sz="3200" dirty="0">
                <a:solidFill>
                  <a:schemeClr val="bg1"/>
                </a:solidFill>
                <a:latin typeface="Montserrat" panose="00000500000000000000" pitchFamily="2" charset="0"/>
                <a:ea typeface="Roboto Light" panose="02000000000000000000" pitchFamily="2" charset="0"/>
                <a:cs typeface="Open Sans Light" panose="020B0306030504020204" pitchFamily="34" charset="0"/>
              </a:rPr>
              <a:t>Cuantificación de Riesgos</a:t>
            </a:r>
          </a:p>
        </p:txBody>
      </p:sp>
      <p:grpSp>
        <p:nvGrpSpPr>
          <p:cNvPr id="3" name="Группа 17">
            <a:extLst>
              <a:ext uri="{FF2B5EF4-FFF2-40B4-BE49-F238E27FC236}">
                <a16:creationId xmlns:a16="http://schemas.microsoft.com/office/drawing/2014/main" id="{45446B31-C302-2362-92E2-AA400D7B32F8}"/>
              </a:ext>
            </a:extLst>
          </p:cNvPr>
          <p:cNvGrpSpPr/>
          <p:nvPr/>
        </p:nvGrpSpPr>
        <p:grpSpPr>
          <a:xfrm>
            <a:off x="9684522" y="4957603"/>
            <a:ext cx="608328" cy="608326"/>
            <a:chOff x="1007195" y="5899634"/>
            <a:chExt cx="608328" cy="608326"/>
          </a:xfrm>
          <a:solidFill>
            <a:srgbClr val="FF9D54"/>
          </a:solidFill>
        </p:grpSpPr>
        <p:sp>
          <p:nvSpPr>
            <p:cNvPr id="9" name="Freeform: Shape 111">
              <a:extLst>
                <a:ext uri="{FF2B5EF4-FFF2-40B4-BE49-F238E27FC236}">
                  <a16:creationId xmlns:a16="http://schemas.microsoft.com/office/drawing/2014/main" id="{005B192C-256C-0A9C-CCF5-8B99BF5DCFB8}"/>
                </a:ext>
              </a:extLst>
            </p:cNvPr>
            <p:cNvSpPr/>
            <p:nvPr/>
          </p:nvSpPr>
          <p:spPr>
            <a:xfrm>
              <a:off x="1007195" y="5899634"/>
              <a:ext cx="608328" cy="608326"/>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Shape 2591">
              <a:extLst>
                <a:ext uri="{FF2B5EF4-FFF2-40B4-BE49-F238E27FC236}">
                  <a16:creationId xmlns:a16="http://schemas.microsoft.com/office/drawing/2014/main" id="{AA067784-DDCE-A338-9954-ED8181027F5B}"/>
                </a:ext>
              </a:extLst>
            </p:cNvPr>
            <p:cNvSpPr/>
            <p:nvPr/>
          </p:nvSpPr>
          <p:spPr>
            <a:xfrm>
              <a:off x="1156418" y="6048872"/>
              <a:ext cx="309880" cy="309848"/>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grpFill/>
            <a:ln w="12700">
              <a:solidFill>
                <a:schemeClr val="bg2"/>
              </a:solidFill>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grpSp>
      <p:grpSp>
        <p:nvGrpSpPr>
          <p:cNvPr id="13" name="Группа 17">
            <a:extLst>
              <a:ext uri="{FF2B5EF4-FFF2-40B4-BE49-F238E27FC236}">
                <a16:creationId xmlns:a16="http://schemas.microsoft.com/office/drawing/2014/main" id="{1859BA3A-B6A1-CEAE-567D-9D541FD44CB3}"/>
              </a:ext>
            </a:extLst>
          </p:cNvPr>
          <p:cNvGrpSpPr/>
          <p:nvPr/>
        </p:nvGrpSpPr>
        <p:grpSpPr>
          <a:xfrm>
            <a:off x="9683342" y="3559456"/>
            <a:ext cx="608328" cy="608326"/>
            <a:chOff x="1007195" y="5899634"/>
            <a:chExt cx="608328" cy="608326"/>
          </a:xfrm>
          <a:solidFill>
            <a:srgbClr val="FF9D54"/>
          </a:solidFill>
        </p:grpSpPr>
        <p:sp>
          <p:nvSpPr>
            <p:cNvPr id="14" name="Freeform: Shape 111">
              <a:extLst>
                <a:ext uri="{FF2B5EF4-FFF2-40B4-BE49-F238E27FC236}">
                  <a16:creationId xmlns:a16="http://schemas.microsoft.com/office/drawing/2014/main" id="{15BD8952-66FB-8071-BA94-430FE9D56195}"/>
                </a:ext>
              </a:extLst>
            </p:cNvPr>
            <p:cNvSpPr/>
            <p:nvPr/>
          </p:nvSpPr>
          <p:spPr>
            <a:xfrm>
              <a:off x="1007195" y="5899634"/>
              <a:ext cx="608328" cy="608326"/>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Shape 2591">
              <a:extLst>
                <a:ext uri="{FF2B5EF4-FFF2-40B4-BE49-F238E27FC236}">
                  <a16:creationId xmlns:a16="http://schemas.microsoft.com/office/drawing/2014/main" id="{2C2E7BB7-8E64-5DE9-824F-4F1FA6D79577}"/>
                </a:ext>
              </a:extLst>
            </p:cNvPr>
            <p:cNvSpPr/>
            <p:nvPr/>
          </p:nvSpPr>
          <p:spPr>
            <a:xfrm>
              <a:off x="1156418" y="6048872"/>
              <a:ext cx="309880" cy="309848"/>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grpFill/>
            <a:ln w="12700">
              <a:solidFill>
                <a:schemeClr val="bg2"/>
              </a:solidFill>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grpSp>
      <p:grpSp>
        <p:nvGrpSpPr>
          <p:cNvPr id="16" name="Группа 17">
            <a:extLst>
              <a:ext uri="{FF2B5EF4-FFF2-40B4-BE49-F238E27FC236}">
                <a16:creationId xmlns:a16="http://schemas.microsoft.com/office/drawing/2014/main" id="{5C66F3B5-C7FB-0828-02AA-5D33C6D208A1}"/>
              </a:ext>
            </a:extLst>
          </p:cNvPr>
          <p:cNvGrpSpPr/>
          <p:nvPr/>
        </p:nvGrpSpPr>
        <p:grpSpPr>
          <a:xfrm>
            <a:off x="9677626" y="6367301"/>
            <a:ext cx="608328" cy="608326"/>
            <a:chOff x="1007195" y="5899634"/>
            <a:chExt cx="608328" cy="608326"/>
          </a:xfrm>
          <a:solidFill>
            <a:srgbClr val="FF9D54"/>
          </a:solidFill>
        </p:grpSpPr>
        <p:sp>
          <p:nvSpPr>
            <p:cNvPr id="17" name="Freeform: Shape 111">
              <a:extLst>
                <a:ext uri="{FF2B5EF4-FFF2-40B4-BE49-F238E27FC236}">
                  <a16:creationId xmlns:a16="http://schemas.microsoft.com/office/drawing/2014/main" id="{8A2EF15B-02BD-885C-C345-D4AA83C00BA1}"/>
                </a:ext>
              </a:extLst>
            </p:cNvPr>
            <p:cNvSpPr/>
            <p:nvPr/>
          </p:nvSpPr>
          <p:spPr>
            <a:xfrm>
              <a:off x="1007195" y="5899634"/>
              <a:ext cx="608328" cy="608326"/>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Shape 2591">
              <a:extLst>
                <a:ext uri="{FF2B5EF4-FFF2-40B4-BE49-F238E27FC236}">
                  <a16:creationId xmlns:a16="http://schemas.microsoft.com/office/drawing/2014/main" id="{A4E59B19-4DD9-783C-2937-5660B3E9310E}"/>
                </a:ext>
              </a:extLst>
            </p:cNvPr>
            <p:cNvSpPr/>
            <p:nvPr/>
          </p:nvSpPr>
          <p:spPr>
            <a:xfrm>
              <a:off x="1156418" y="6048872"/>
              <a:ext cx="309880" cy="309848"/>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grpFill/>
            <a:ln w="12700">
              <a:solidFill>
                <a:schemeClr val="bg2"/>
              </a:solidFill>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grpSp>
      <p:grpSp>
        <p:nvGrpSpPr>
          <p:cNvPr id="19" name="Группа 17">
            <a:extLst>
              <a:ext uri="{FF2B5EF4-FFF2-40B4-BE49-F238E27FC236}">
                <a16:creationId xmlns:a16="http://schemas.microsoft.com/office/drawing/2014/main" id="{D9E6A730-90DF-A0C8-2ECB-12E4A5E11748}"/>
              </a:ext>
            </a:extLst>
          </p:cNvPr>
          <p:cNvGrpSpPr/>
          <p:nvPr/>
        </p:nvGrpSpPr>
        <p:grpSpPr>
          <a:xfrm>
            <a:off x="9704521" y="7472836"/>
            <a:ext cx="608328" cy="608326"/>
            <a:chOff x="1007195" y="5899634"/>
            <a:chExt cx="608328" cy="608326"/>
          </a:xfrm>
          <a:solidFill>
            <a:srgbClr val="FF9D54"/>
          </a:solidFill>
        </p:grpSpPr>
        <p:sp>
          <p:nvSpPr>
            <p:cNvPr id="20" name="Freeform: Shape 111">
              <a:extLst>
                <a:ext uri="{FF2B5EF4-FFF2-40B4-BE49-F238E27FC236}">
                  <a16:creationId xmlns:a16="http://schemas.microsoft.com/office/drawing/2014/main" id="{EB84329A-83B7-E60F-F808-56B7C2B02416}"/>
                </a:ext>
              </a:extLst>
            </p:cNvPr>
            <p:cNvSpPr/>
            <p:nvPr/>
          </p:nvSpPr>
          <p:spPr>
            <a:xfrm>
              <a:off x="1007195" y="5899634"/>
              <a:ext cx="608328" cy="608326"/>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 name="Shape 2591">
              <a:extLst>
                <a:ext uri="{FF2B5EF4-FFF2-40B4-BE49-F238E27FC236}">
                  <a16:creationId xmlns:a16="http://schemas.microsoft.com/office/drawing/2014/main" id="{AB164C03-FD29-290E-AA20-79CBC51574C8}"/>
                </a:ext>
              </a:extLst>
            </p:cNvPr>
            <p:cNvSpPr/>
            <p:nvPr/>
          </p:nvSpPr>
          <p:spPr>
            <a:xfrm>
              <a:off x="1156418" y="6048872"/>
              <a:ext cx="309880" cy="309848"/>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grpFill/>
            <a:ln w="12700">
              <a:solidFill>
                <a:schemeClr val="bg2"/>
              </a:solidFill>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grpSp>
    </p:spTree>
    <p:extLst>
      <p:ext uri="{BB962C8B-B14F-4D97-AF65-F5344CB8AC3E}">
        <p14:creationId xmlns:p14="http://schemas.microsoft.com/office/powerpoint/2010/main" val="18605445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900"/>
                                        <p:tgtEl>
                                          <p:spTgt spid="46"/>
                                        </p:tgtEl>
                                      </p:cBhvr>
                                    </p:animEffect>
                                  </p:childTnLst>
                                </p:cTn>
                              </p:par>
                              <p:par>
                                <p:cTn id="8" presetID="10" presetClass="entr" presetSubtype="0" fill="hold" grpId="0" nodeType="withEffect">
                                  <p:stCondLst>
                                    <p:cond delay="180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900"/>
                                        <p:tgtEl>
                                          <p:spTgt spid="4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P spid="8" grpId="0"/>
      <p:bldP spid="4" grpId="0"/>
      <p:bldP spid="5" grpId="0"/>
      <p:bldP spid="6" grpId="0"/>
    </p:bldLst>
  </p:timing>
</p:sld>
</file>

<file path=ppt/theme/theme1.xml><?xml version="1.0" encoding="utf-8"?>
<a:theme xmlns:a="http://schemas.openxmlformats.org/drawingml/2006/main" name="Office Theme">
  <a:themeElements>
    <a:clrScheme name="Smart Pitch Deck">
      <a:dk1>
        <a:sysClr val="windowText" lastClr="000000"/>
      </a:dk1>
      <a:lt1>
        <a:srgbClr val="3F3F3F"/>
      </a:lt1>
      <a:dk2>
        <a:srgbClr val="BE0F0F"/>
      </a:dk2>
      <a:lt2>
        <a:srgbClr val="FFFFFF"/>
      </a:lt2>
      <a:accent1>
        <a:srgbClr val="C30F5F"/>
      </a:accent1>
      <a:accent2>
        <a:srgbClr val="E8E8E8"/>
      </a:accent2>
      <a:accent3>
        <a:srgbClr val="1990D5"/>
      </a:accent3>
      <a:accent4>
        <a:srgbClr val="00A7A5"/>
      </a:accent4>
      <a:accent5>
        <a:srgbClr val="2B47AD"/>
      </a:accent5>
      <a:accent6>
        <a:srgbClr val="6A2BAA"/>
      </a:accent6>
      <a:hlink>
        <a:srgbClr val="FFFFFF"/>
      </a:hlink>
      <a:folHlink>
        <a:srgbClr val="FFFFFF"/>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32B36"/>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mart Pitch Deck">
    <a:dk1>
      <a:sysClr val="windowText" lastClr="000000"/>
    </a:dk1>
    <a:lt1>
      <a:srgbClr val="3F3F3F"/>
    </a:lt1>
    <a:dk2>
      <a:srgbClr val="BE0F0F"/>
    </a:dk2>
    <a:lt2>
      <a:srgbClr val="FFFFFF"/>
    </a:lt2>
    <a:accent1>
      <a:srgbClr val="C30F5F"/>
    </a:accent1>
    <a:accent2>
      <a:srgbClr val="E8E8E8"/>
    </a:accent2>
    <a:accent3>
      <a:srgbClr val="1990D5"/>
    </a:accent3>
    <a:accent4>
      <a:srgbClr val="00A7A5"/>
    </a:accent4>
    <a:accent5>
      <a:srgbClr val="2B47AD"/>
    </a:accent5>
    <a:accent6>
      <a:srgbClr val="6A2BAA"/>
    </a:accent6>
    <a:hlink>
      <a:srgbClr val="FFFFFF"/>
    </a:hlink>
    <a:folHlink>
      <a:srgbClr val="FFFFF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cac3394-a088-4e23-81e5-d7ad34b67428" xsi:nil="true"/>
    <lcf76f155ced4ddcb4097134ff3c332f xmlns="803d1705-d625-4cd4-9b0e-852703decfe1">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0DE49B1CEDBADD4A9A7BEAD0A4498F21" ma:contentTypeVersion="15" ma:contentTypeDescription="Crear nuevo documento." ma:contentTypeScope="" ma:versionID="1711c6e28a6e9e0b45ba56c3990f7ecd">
  <xsd:schema xmlns:xsd="http://www.w3.org/2001/XMLSchema" xmlns:xs="http://www.w3.org/2001/XMLSchema" xmlns:p="http://schemas.microsoft.com/office/2006/metadata/properties" xmlns:ns2="803d1705-d625-4cd4-9b0e-852703decfe1" xmlns:ns3="acac3394-a088-4e23-81e5-d7ad34b67428" targetNamespace="http://schemas.microsoft.com/office/2006/metadata/properties" ma:root="true" ma:fieldsID="6dff0fa5eb56dde320bcee5fe2827cd1" ns2:_="" ns3:_="">
    <xsd:import namespace="803d1705-d625-4cd4-9b0e-852703decfe1"/>
    <xsd:import namespace="acac3394-a088-4e23-81e5-d7ad34b67428"/>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3d1705-d625-4cd4-9b0e-852703decfe1"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Etiquetas de imagen" ma:readOnly="false" ma:fieldId="{5cf76f15-5ced-4ddc-b409-7134ff3c332f}" ma:taxonomyMulti="true" ma:sspId="42febd43-12b3-4001-9020-2723e2f1ca7e"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cac3394-a088-4e23-81e5-d7ad34b67428"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d07d36ce-ddf0-49af-b6d4-83bfb770278e}" ma:internalName="TaxCatchAll" ma:showField="CatchAllData" ma:web="acac3394-a088-4e23-81e5-d7ad34b6742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4140BAD-6D6C-4F0D-810E-E95194419059}">
  <ds:schemaRefs>
    <ds:schemaRef ds:uri="http://schemas.microsoft.com/office/2006/metadata/properties"/>
    <ds:schemaRef ds:uri="http://schemas.microsoft.com/office/infopath/2007/PartnerControls"/>
    <ds:schemaRef ds:uri="acac3394-a088-4e23-81e5-d7ad34b67428"/>
    <ds:schemaRef ds:uri="803d1705-d625-4cd4-9b0e-852703decfe1"/>
  </ds:schemaRefs>
</ds:datastoreItem>
</file>

<file path=customXml/itemProps2.xml><?xml version="1.0" encoding="utf-8"?>
<ds:datastoreItem xmlns:ds="http://schemas.openxmlformats.org/officeDocument/2006/customXml" ds:itemID="{678F5AB6-F417-41FB-A674-65DFABFC41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03d1705-d625-4cd4-9b0e-852703decfe1"/>
    <ds:schemaRef ds:uri="acac3394-a088-4e23-81e5-d7ad34b674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E2F20F2-0AE1-4AFB-9D28-BCEF3549D24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43029</TotalTime>
  <Words>1654</Words>
  <Application>Microsoft Office PowerPoint</Application>
  <PresentationFormat>Personalizado</PresentationFormat>
  <Paragraphs>166</Paragraphs>
  <Slides>11</Slides>
  <Notes>11</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11</vt:i4>
      </vt:variant>
    </vt:vector>
  </HeadingPairs>
  <TitlesOfParts>
    <vt:vector size="20" baseType="lpstr">
      <vt:lpstr>Arial</vt:lpstr>
      <vt:lpstr>Calibri</vt:lpstr>
      <vt:lpstr>Montserrat</vt:lpstr>
      <vt:lpstr>Montserrat ExtraBold</vt:lpstr>
      <vt:lpstr>Montserrat ExtraLight</vt:lpstr>
      <vt:lpstr>Montserrat Light</vt:lpstr>
      <vt:lpstr>Roboto Black</vt:lpstr>
      <vt:lpstr>Roboto Light</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44</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Javier Freire</cp:lastModifiedBy>
  <cp:revision>2813</cp:revision>
  <dcterms:created xsi:type="dcterms:W3CDTF">2015-02-25T15:20:40Z</dcterms:created>
  <dcterms:modified xsi:type="dcterms:W3CDTF">2025-07-29T22:13:10Z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0x0101000DE49B1CEDBADD4A9A7BEAD0A4498F21</vt:lpwstr>
  </property>
  <property fmtid="{D5CDD505-2E9C-101B-9397-08002B2CF9AE}" pid="3" name="MediaServiceImageTags">
    <vt:lpwstr/>
  </property>
</Properties>
</file>