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3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  <p:sldMasterId id="2147483817" r:id="rId5"/>
  </p:sldMasterIdLst>
  <p:notesMasterIdLst>
    <p:notesMasterId r:id="rId19"/>
  </p:notesMasterIdLst>
  <p:sldIdLst>
    <p:sldId id="16050" r:id="rId6"/>
    <p:sldId id="16109" r:id="rId7"/>
    <p:sldId id="16130" r:id="rId8"/>
    <p:sldId id="16162" r:id="rId9"/>
    <p:sldId id="2495" r:id="rId10"/>
    <p:sldId id="16160" r:id="rId11"/>
    <p:sldId id="16156" r:id="rId12"/>
    <p:sldId id="16163" r:id="rId13"/>
    <p:sldId id="16164" r:id="rId14"/>
    <p:sldId id="16165" r:id="rId15"/>
    <p:sldId id="16168" r:id="rId16"/>
    <p:sldId id="16129" r:id="rId17"/>
    <p:sldId id="16078" r:id="rId18"/>
  </p:sldIdLst>
  <p:sldSz cx="12192000" cy="6858000"/>
  <p:notesSz cx="6858000" cy="9144000"/>
  <p:custDataLst>
    <p:tags r:id="rId20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da" id="{365C40B1-3C27-4C88-9EC2-953A01C663F5}">
          <p14:sldIdLst/>
        </p14:section>
        <p14:section name="Portadilla" id="{4D3A25C9-00A2-4C94-AB01-2A255A469344}">
          <p14:sldIdLst>
            <p14:sldId id="16050"/>
            <p14:sldId id="16109"/>
            <p14:sldId id="16130"/>
            <p14:sldId id="16162"/>
            <p14:sldId id="2495"/>
            <p14:sldId id="16160"/>
            <p14:sldId id="16156"/>
            <p14:sldId id="16163"/>
            <p14:sldId id="16164"/>
            <p14:sldId id="16165"/>
            <p14:sldId id="16168"/>
            <p14:sldId id="16129"/>
            <p14:sldId id="16078"/>
          </p14:sldIdLst>
        </p14:section>
        <p14:section name="Agenda/Índice" id="{4D0B4B9D-7B7C-4E32-9C2B-15AD1AABCD43}">
          <p14:sldIdLst/>
        </p14:section>
        <p14:section name="Contenido" id="{246FFEE0-EB39-40C7-B9D8-A3044CA2144D}">
          <p14:sldIdLst/>
        </p14:section>
        <p14:section name="Preguntas" id="{5BF5496B-E1A4-4BDF-B82A-BBDED2D2C3D7}">
          <p14:sldIdLst/>
        </p14:section>
        <p14:section name="Agradecimiento" id="{280C0AB9-622E-48F2-AD61-58C67CB47423}">
          <p14:sldIdLst/>
        </p14:section>
        <p14:section name="Cierre" id="{5E58C3FC-4BDF-4553-97B2-11DCE9F814C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de Dios Mujica Rodriguez" initials="JdDMR" lastIdx="1" clrIdx="0">
    <p:extLst>
      <p:ext uri="{19B8F6BF-5375-455C-9EA6-DF929625EA0E}">
        <p15:presenceInfo xmlns:p15="http://schemas.microsoft.com/office/powerpoint/2012/main" userId="S::Juan.Mujica@cl.ey.com::434139af-c57a-4d01-9f96-e7ed16554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8498"/>
    <a:srgbClr val="1E1E24"/>
    <a:srgbClr val="2E2E38"/>
    <a:srgbClr val="9B9BAB"/>
    <a:srgbClr val="FFE600"/>
    <a:srgbClr val="50505A"/>
    <a:srgbClr val="C4C4CD"/>
    <a:srgbClr val="26262E"/>
    <a:srgbClr val="44444F"/>
    <a:srgbClr val="421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195" autoAdjust="0"/>
  </p:normalViewPr>
  <p:slideViewPr>
    <p:cSldViewPr snapToGrid="0">
      <p:cViewPr varScale="1">
        <p:scale>
          <a:sx n="52" d="100"/>
          <a:sy n="52" d="100"/>
        </p:scale>
        <p:origin x="12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ia Dominguez Varas" userId="536957dc-3792-447c-ae4f-d2c6a9f21864" providerId="ADAL" clId="{65294254-B953-40E6-8B68-74BEB6085DFA}"/>
    <pc:docChg chg="modSld sldOrd modSection">
      <pc:chgData name="Alicia Dominguez Varas" userId="536957dc-3792-447c-ae4f-d2c6a9f21864" providerId="ADAL" clId="{65294254-B953-40E6-8B68-74BEB6085DFA}" dt="2025-07-29T02:57:25.727" v="1"/>
      <pc:docMkLst>
        <pc:docMk/>
      </pc:docMkLst>
      <pc:sldChg chg="ord">
        <pc:chgData name="Alicia Dominguez Varas" userId="536957dc-3792-447c-ae4f-d2c6a9f21864" providerId="ADAL" clId="{65294254-B953-40E6-8B68-74BEB6085DFA}" dt="2025-07-29T02:57:25.727" v="1"/>
        <pc:sldMkLst>
          <pc:docMk/>
          <pc:sldMk cId="1534846590" sldId="160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77589-9A94-4862-A051-9D215E2E3D8D}" type="datetimeFigureOut">
              <a:rPr lang="es-CL" smtClean="0"/>
              <a:t>28-07-2025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63FB9-AA0E-4121-B520-FCC1A03D3E6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037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3D19E-BFDB-4C92-8EDD-32EDDA8F41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97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CD311-0688-4490-AAC0-815CAF510E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6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582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DF976-AD82-FB50-F3EF-EB1270BC8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3957DE-4EFD-BFEE-E918-C4CDDFE2DB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10233D-F4AF-121B-B7BC-358D96684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◦ Por ejemplo, entre 2013 y 2022, las empresas mineras del ICMM pagaron 271.300 millones de USD en impuestos sobre el beneficio de las sociedades y regalías, lo que equivale a 36 USD de cada 100 USD de ganancia.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6B6C7-3C11-2F49-4C77-279661CD4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CD311-0688-4490-AAC0-815CAF510E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6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21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5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80A49-6601-7E46-B507-4E6F1FB1B3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5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71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3D19E-BFDB-4C92-8EDD-32EDDA8F41DF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947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5969A-7D51-6C96-8EA7-F95F73EE4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73CF2A-9A60-DAE4-394B-1A37138FC6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955949-1A64-3967-869B-C53F53867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9FAB0-65BC-B0EB-31CF-B82E65E2F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3D19E-BFDB-4C92-8EDD-32EDDA8F41DF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769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79CB7-B3E7-6F0B-A38D-EAB94AEF8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39DB47-5661-BE28-CFA4-01CA8B178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924161-DD64-53B0-9E01-389AFCEAB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627A0-554B-6DC5-0B2C-19FFDB5808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3D19E-BFDB-4C92-8EDD-32EDDA8F41DF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01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AD914-446B-5BF3-667C-72A55BF01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CFE5BF-A6F4-B447-A748-2FC9E96320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845287-BA98-6D73-84CF-0EBA1B57E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52FC9-98A3-A3F8-BDA7-F697C630A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5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80A49-6601-7E46-B507-4E6F1FB1B3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5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263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09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.w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jpeg"/><Relationship Id="rId12" Type="http://schemas.openxmlformats.org/officeDocument/2006/relationships/image" Target="../media/image4.wmf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emf"/><Relationship Id="rId10" Type="http://schemas.openxmlformats.org/officeDocument/2006/relationships/image" Target="../media/image10.jpe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6" Type="http://schemas.openxmlformats.org/officeDocument/2006/relationships/image" Target="../media/image4.wmf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108CD70-F23E-49D6-8257-A460601197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79685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108CD70-F23E-49D6-8257-A460601197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00C2994-5736-4FCF-B88B-BCE0A218E84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4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n-ea"/>
              <a:cs typeface="+mn-cs"/>
              <a:sym typeface="EYInterstate Light" panose="02000506000000020004" pitchFamily="2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7F06AB9-C2D6-4F80-A08B-9758792D9E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8390" y="161838"/>
            <a:ext cx="535442" cy="55055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0748BCF-4B2B-4617-87D3-E81F0896C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968" y="281911"/>
            <a:ext cx="195741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ctr" defTabSz="91444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575EB9A6-0531-4E9C-B9E7-F6C015483043}" type="slidenum">
              <a:rPr lang="es-CL" smtClean="0"/>
              <a:t>‹#›</a:t>
            </a:fld>
            <a:endParaRPr lang="es-CL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3A30934-3336-4C76-A4E3-2B7D10578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75" y="281910"/>
            <a:ext cx="11029741" cy="821723"/>
          </a:xfrm>
        </p:spPr>
        <p:txBody>
          <a:bodyPr vert="horz"/>
          <a:lstStyle/>
          <a:p>
            <a:r>
              <a:rPr lang="en-US" dirty="0"/>
              <a:t>Click to edit Master title style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3857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BC99E00-D79D-4518-8657-FBDE988C84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96563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BC99E00-D79D-4518-8657-FBDE988C8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DCCFC14-7C3B-452F-A1D2-E675AB8E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B89011-E9E3-47F0-833A-191A8A3F7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93" y="1064871"/>
            <a:ext cx="2737369" cy="3761772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2AFFE60-E83A-4EAE-8133-3EE35F28BD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70462" y="1064871"/>
            <a:ext cx="2737369" cy="3761772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7E29440A-F96D-4C9F-B0C5-4EBF0CB4EB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7831" y="1064871"/>
            <a:ext cx="2737369" cy="3761772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6D31CD89-DE26-4C01-967C-F7B3C9049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5200" y="1064871"/>
            <a:ext cx="2737369" cy="3761772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67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BC99E00-D79D-4518-8657-FBDE988C84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50844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BC99E00-D79D-4518-8657-FBDE988C8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DCCFC14-7C3B-452F-A1D2-E675AB8E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B89011-E9E3-47F0-833A-191A8A3F7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566" y="1261842"/>
            <a:ext cx="1644629" cy="1643404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7B53FE3-062E-4125-9A7A-8E9ACB25AC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566" y="2905246"/>
            <a:ext cx="1644629" cy="1643404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6DD2A61-CD58-4D69-B8CF-2ABF2FB35C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8566" y="4548650"/>
            <a:ext cx="1644629" cy="1643404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49AEE7AD-D246-458F-B0AB-7C76F507D7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5212" y="1261842"/>
            <a:ext cx="1644629" cy="1643404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B3844C4-A060-411B-95EF-0A644E383E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5212" y="2905246"/>
            <a:ext cx="1644629" cy="1643404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1BF0215-8B56-4538-8ABB-5464EBBC98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5212" y="4548650"/>
            <a:ext cx="1644629" cy="1643404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5469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BC99E00-D79D-4518-8657-FBDE988C84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7134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BC99E00-D79D-4518-8657-FBDE988C8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083016-BF4E-46FC-A64E-F6FD38B80F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98800" y="4011979"/>
            <a:ext cx="1401763" cy="1401763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3661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BC99E00-D79D-4518-8657-FBDE988C84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6453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BC99E00-D79D-4518-8657-FBDE988C8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18ECD99-9925-4C8F-8F3A-97BFF9DB1F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013" y="4630326"/>
            <a:ext cx="1091695" cy="1091695"/>
          </a:xfrm>
          <a:prstGeom prst="ellipse">
            <a:avLst/>
          </a:prstGeo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0558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1879221"/>
              </p:ext>
            </p:extLst>
          </p:nvPr>
        </p:nvGraphicFramePr>
        <p:xfrm>
          <a:off x="1588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3" imgH="499" progId="TCLayout.ActiveDocument.1">
                  <p:embed/>
                </p:oleObj>
              </mc:Choice>
              <mc:Fallback>
                <p:oleObj name="think-cell Slide" r:id="rId4" imgW="523" imgH="49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5E1826A-236D-42D3-A731-B207B44C87B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667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999" b="1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B994F-5CA9-4984-BB86-96ED553B15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881" y="124968"/>
            <a:ext cx="40250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1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9901412"/>
              </p:ext>
            </p:extLst>
          </p:nvPr>
        </p:nvGraphicFramePr>
        <p:xfrm>
          <a:off x="1588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3" imgH="499" progId="TCLayout.ActiveDocument.1">
                  <p:embed/>
                </p:oleObj>
              </mc:Choice>
              <mc:Fallback>
                <p:oleObj name="think-cell Slide" r:id="rId4" imgW="523" imgH="49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DD32529-A89C-4576-9AC4-461DEEC31BA3}"/>
              </a:ext>
            </a:extLst>
          </p:cNvPr>
          <p:cNvGrpSpPr/>
          <p:nvPr userDrawn="1"/>
        </p:nvGrpSpPr>
        <p:grpSpPr>
          <a:xfrm>
            <a:off x="3176" y="3176"/>
            <a:ext cx="12195174" cy="6854824"/>
            <a:chOff x="3176" y="3176"/>
            <a:chExt cx="12195174" cy="68548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CC5A4E-4A90-4C24-8EB9-C5491FA460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62" t="2498" r="25108" b="32053"/>
            <a:stretch/>
          </p:blipFill>
          <p:spPr>
            <a:xfrm>
              <a:off x="10165821" y="3176"/>
              <a:ext cx="2032529" cy="6854824"/>
            </a:xfrm>
            <a:custGeom>
              <a:avLst/>
              <a:gdLst>
                <a:gd name="connsiteX0" fmla="*/ 0 w 2032529"/>
                <a:gd name="connsiteY0" fmla="*/ 0 h 6854824"/>
                <a:gd name="connsiteX1" fmla="*/ 2032529 w 2032529"/>
                <a:gd name="connsiteY1" fmla="*/ 0 h 6854824"/>
                <a:gd name="connsiteX2" fmla="*/ 2032529 w 2032529"/>
                <a:gd name="connsiteY2" fmla="*/ 6854824 h 6854824"/>
                <a:gd name="connsiteX3" fmla="*/ 0 w 2032529"/>
                <a:gd name="connsiteY3" fmla="*/ 6854824 h 685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529" h="6854824">
                  <a:moveTo>
                    <a:pt x="0" y="0"/>
                  </a:moveTo>
                  <a:lnTo>
                    <a:pt x="2032529" y="0"/>
                  </a:lnTo>
                  <a:lnTo>
                    <a:pt x="2032529" y="6854824"/>
                  </a:lnTo>
                  <a:lnTo>
                    <a:pt x="0" y="6854824"/>
                  </a:lnTo>
                  <a:close/>
                </a:path>
              </a:pathLst>
            </a:cu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A51AAF-38D4-4367-ACA6-961234AACC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9" t="483" r="16884" b="1048"/>
            <a:stretch/>
          </p:blipFill>
          <p:spPr>
            <a:xfrm>
              <a:off x="6100763" y="3176"/>
              <a:ext cx="2032529" cy="6854824"/>
            </a:xfrm>
            <a:custGeom>
              <a:avLst/>
              <a:gdLst>
                <a:gd name="connsiteX0" fmla="*/ 0 w 2032529"/>
                <a:gd name="connsiteY0" fmla="*/ 0 h 6854824"/>
                <a:gd name="connsiteX1" fmla="*/ 2032529 w 2032529"/>
                <a:gd name="connsiteY1" fmla="*/ 0 h 6854824"/>
                <a:gd name="connsiteX2" fmla="*/ 2032529 w 2032529"/>
                <a:gd name="connsiteY2" fmla="*/ 6854824 h 6854824"/>
                <a:gd name="connsiteX3" fmla="*/ 0 w 2032529"/>
                <a:gd name="connsiteY3" fmla="*/ 6854824 h 685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529" h="6854824">
                  <a:moveTo>
                    <a:pt x="0" y="0"/>
                  </a:moveTo>
                  <a:lnTo>
                    <a:pt x="2032529" y="0"/>
                  </a:lnTo>
                  <a:lnTo>
                    <a:pt x="2032529" y="6854824"/>
                  </a:lnTo>
                  <a:lnTo>
                    <a:pt x="0" y="6854824"/>
                  </a:lnTo>
                  <a:close/>
                </a:path>
              </a:pathLst>
            </a:cu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B38C13-07A3-4EE1-AFB0-197D66508A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47" t="5788" r="18562" b="1320"/>
            <a:stretch/>
          </p:blipFill>
          <p:spPr>
            <a:xfrm>
              <a:off x="8133292" y="3176"/>
              <a:ext cx="2032529" cy="6854824"/>
            </a:xfrm>
            <a:custGeom>
              <a:avLst/>
              <a:gdLst>
                <a:gd name="connsiteX0" fmla="*/ 0 w 2032529"/>
                <a:gd name="connsiteY0" fmla="*/ 0 h 6854824"/>
                <a:gd name="connsiteX1" fmla="*/ 2032529 w 2032529"/>
                <a:gd name="connsiteY1" fmla="*/ 0 h 6854824"/>
                <a:gd name="connsiteX2" fmla="*/ 2032529 w 2032529"/>
                <a:gd name="connsiteY2" fmla="*/ 6854824 h 6854824"/>
                <a:gd name="connsiteX3" fmla="*/ 0 w 2032529"/>
                <a:gd name="connsiteY3" fmla="*/ 6854824 h 685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529" h="6854824">
                  <a:moveTo>
                    <a:pt x="0" y="0"/>
                  </a:moveTo>
                  <a:lnTo>
                    <a:pt x="2032529" y="0"/>
                  </a:lnTo>
                  <a:lnTo>
                    <a:pt x="2032529" y="6854824"/>
                  </a:lnTo>
                  <a:lnTo>
                    <a:pt x="0" y="6854824"/>
                  </a:lnTo>
                  <a:close/>
                </a:path>
              </a:pathLst>
            </a:cu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F9DC13-6B82-4DC7-BAC5-BDC65D75EAE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13" t="15642" r="24398" b="27918"/>
            <a:stretch/>
          </p:blipFill>
          <p:spPr>
            <a:xfrm>
              <a:off x="3176" y="3176"/>
              <a:ext cx="2032529" cy="6854824"/>
            </a:xfrm>
            <a:custGeom>
              <a:avLst/>
              <a:gdLst>
                <a:gd name="connsiteX0" fmla="*/ 0 w 2032529"/>
                <a:gd name="connsiteY0" fmla="*/ 0 h 6854824"/>
                <a:gd name="connsiteX1" fmla="*/ 2032529 w 2032529"/>
                <a:gd name="connsiteY1" fmla="*/ 0 h 6854824"/>
                <a:gd name="connsiteX2" fmla="*/ 2032529 w 2032529"/>
                <a:gd name="connsiteY2" fmla="*/ 6854824 h 6854824"/>
                <a:gd name="connsiteX3" fmla="*/ 0 w 2032529"/>
                <a:gd name="connsiteY3" fmla="*/ 6854824 h 685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529" h="6854824">
                  <a:moveTo>
                    <a:pt x="0" y="0"/>
                  </a:moveTo>
                  <a:lnTo>
                    <a:pt x="2032529" y="0"/>
                  </a:lnTo>
                  <a:lnTo>
                    <a:pt x="2032529" y="6854824"/>
                  </a:lnTo>
                  <a:lnTo>
                    <a:pt x="0" y="6854824"/>
                  </a:lnTo>
                  <a:close/>
                </a:path>
              </a:pathLst>
            </a:cu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8F0D36-FEA6-4DED-980F-AE0765F215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04" t="5277" r="37126" b="35684"/>
            <a:stretch/>
          </p:blipFill>
          <p:spPr>
            <a:xfrm>
              <a:off x="4068235" y="3176"/>
              <a:ext cx="2032529" cy="6854824"/>
            </a:xfrm>
            <a:custGeom>
              <a:avLst/>
              <a:gdLst>
                <a:gd name="connsiteX0" fmla="*/ 0 w 2032529"/>
                <a:gd name="connsiteY0" fmla="*/ 0 h 6854824"/>
                <a:gd name="connsiteX1" fmla="*/ 2032529 w 2032529"/>
                <a:gd name="connsiteY1" fmla="*/ 0 h 6854824"/>
                <a:gd name="connsiteX2" fmla="*/ 2032529 w 2032529"/>
                <a:gd name="connsiteY2" fmla="*/ 6854824 h 6854824"/>
                <a:gd name="connsiteX3" fmla="*/ 0 w 2032529"/>
                <a:gd name="connsiteY3" fmla="*/ 6854824 h 685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529" h="6854824">
                  <a:moveTo>
                    <a:pt x="0" y="0"/>
                  </a:moveTo>
                  <a:lnTo>
                    <a:pt x="2032529" y="0"/>
                  </a:lnTo>
                  <a:lnTo>
                    <a:pt x="2032529" y="6854824"/>
                  </a:lnTo>
                  <a:lnTo>
                    <a:pt x="0" y="6854824"/>
                  </a:lnTo>
                  <a:close/>
                </a:path>
              </a:pathLst>
            </a:cu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A6A8C94-BA79-411D-9C95-496D0F27577C}"/>
                </a:ext>
              </a:extLst>
            </p:cNvPr>
            <p:cNvGrpSpPr/>
            <p:nvPr userDrawn="1"/>
          </p:nvGrpSpPr>
          <p:grpSpPr>
            <a:xfrm>
              <a:off x="2032529" y="3176"/>
              <a:ext cx="2035706" cy="6854824"/>
              <a:chOff x="2032529" y="3176"/>
              <a:chExt cx="2035706" cy="685482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45C543-9B89-4CBC-A625-D5CE48DE680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958" t="4488" r="11347" b="-154"/>
              <a:stretch/>
            </p:blipFill>
            <p:spPr>
              <a:xfrm>
                <a:off x="2035706" y="3176"/>
                <a:ext cx="2032529" cy="5711824"/>
              </a:xfrm>
              <a:custGeom>
                <a:avLst/>
                <a:gdLst>
                  <a:gd name="connsiteX0" fmla="*/ 0 w 2032529"/>
                  <a:gd name="connsiteY0" fmla="*/ 0 h 5336920"/>
                  <a:gd name="connsiteX1" fmla="*/ 2032529 w 2032529"/>
                  <a:gd name="connsiteY1" fmla="*/ 0 h 5336920"/>
                  <a:gd name="connsiteX2" fmla="*/ 2032529 w 2032529"/>
                  <a:gd name="connsiteY2" fmla="*/ 5336920 h 5336920"/>
                  <a:gd name="connsiteX3" fmla="*/ 0 w 2032529"/>
                  <a:gd name="connsiteY3" fmla="*/ 5336920 h 533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529" h="5336920">
                    <a:moveTo>
                      <a:pt x="0" y="0"/>
                    </a:moveTo>
                    <a:lnTo>
                      <a:pt x="2032529" y="0"/>
                    </a:lnTo>
                    <a:lnTo>
                      <a:pt x="2032529" y="5336920"/>
                    </a:lnTo>
                    <a:lnTo>
                      <a:pt x="0" y="5336920"/>
                    </a:lnTo>
                    <a:close/>
                  </a:path>
                </a:pathLst>
              </a:cu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258245-3C71-40A8-83AE-E7686ACACA57}"/>
                  </a:ext>
                </a:extLst>
              </p:cNvPr>
              <p:cNvSpPr/>
              <p:nvPr userDrawn="1"/>
            </p:nvSpPr>
            <p:spPr>
              <a:xfrm>
                <a:off x="2032529" y="4373880"/>
                <a:ext cx="2035706" cy="2484120"/>
              </a:xfrm>
              <a:prstGeom prst="rect">
                <a:avLst/>
              </a:prstGeom>
              <a:gradFill>
                <a:gsLst>
                  <a:gs pos="49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s-CL" sz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7862BE0-5741-4BD6-9754-3B0741800C60}"/>
              </a:ext>
            </a:extLst>
          </p:cNvPr>
          <p:cNvSpPr/>
          <p:nvPr userDrawn="1"/>
        </p:nvSpPr>
        <p:spPr>
          <a:xfrm>
            <a:off x="0" y="3176"/>
            <a:ext cx="12198350" cy="6854824"/>
          </a:xfrm>
          <a:prstGeom prst="rect">
            <a:avLst/>
          </a:prstGeom>
          <a:solidFill>
            <a:srgbClr val="2E2E38">
              <a:alpha val="8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5E1826A-236D-42D3-A731-B207B44C87B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667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999" b="1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B994F-5CA9-4984-BB86-96ED553B15D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881" y="124968"/>
            <a:ext cx="402504" cy="411480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367F12DE-03AB-41DF-B349-89781F803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" y="2816352"/>
            <a:ext cx="11135360" cy="1225296"/>
          </a:xfrm>
        </p:spPr>
        <p:txBody>
          <a:bodyPr vert="horz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2825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847209D-D4E3-4C9D-9FFF-A586FE47AE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0108192"/>
              </p:ext>
            </p:ext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847209D-D4E3-4C9D-9FFF-A586FE47AE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A picture containing outdoor, person, air, riding&#10;&#10;Description automatically generated">
            <a:extLst>
              <a:ext uri="{FF2B5EF4-FFF2-40B4-BE49-F238E27FC236}">
                <a16:creationId xmlns:a16="http://schemas.microsoft.com/office/drawing/2014/main" id="{6506BD6B-F09D-42AB-8089-13F2E2ECA6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565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8A0345-7972-4924-9490-1A947EB4A1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103">
              <a:alpha val="44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199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F58C07-8A18-4A95-822C-3CAD1AB0EF9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686" y="493754"/>
            <a:ext cx="40229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1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7F06AB9-C2D6-4F80-A08B-9758792D9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8390" y="161838"/>
            <a:ext cx="535442" cy="55055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0748BCF-4B2B-4617-87D3-E81F0896C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968" y="281911"/>
            <a:ext cx="195741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ctr" defTabSz="91444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575EB9A6-0531-4E9C-B9E7-F6C01548304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03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54C82B8-F469-49E7-811F-DF149E735E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148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54C82B8-F469-49E7-811F-DF149E735E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4F51E1B3-7F39-45F3-9DDD-4DA27B43A62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60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7F06AB9-C2D6-4F80-A08B-9758792D9E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8390" y="161838"/>
            <a:ext cx="535442" cy="55055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0748BCF-4B2B-4617-87D3-E81F0896C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968" y="281911"/>
            <a:ext cx="195741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ctr" defTabSz="91444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575EB9A6-0531-4E9C-B9E7-F6C015483043}" type="slidenum">
              <a:rPr lang="es-CL" smtClean="0"/>
              <a:t>‹#›</a:t>
            </a:fld>
            <a:endParaRPr lang="es-C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870A48-5A78-43F1-82B4-1165422B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636668"/>
            <a:ext cx="7983985" cy="1618460"/>
          </a:xfrm>
          <a:prstGeom prst="rect">
            <a:avLst/>
          </a:prstGeom>
        </p:spPr>
        <p:txBody>
          <a:bodyPr vert="horz"/>
          <a:lstStyle>
            <a:lvl1pPr algn="l">
              <a:defRPr lang="es-CL" sz="6000" b="0" kern="1200" dirty="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460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54C82B8-F469-49E7-811F-DF149E735E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7089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54C82B8-F469-49E7-811F-DF149E735E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4F51E1B3-7F39-45F3-9DDD-4DA27B43A62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60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870A48-5A78-43F1-82B4-1165422B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636668"/>
            <a:ext cx="7983985" cy="1618460"/>
          </a:xfrm>
          <a:prstGeom prst="rect">
            <a:avLst/>
          </a:prstGeom>
        </p:spPr>
        <p:txBody>
          <a:bodyPr/>
          <a:lstStyle>
            <a:lvl1pPr algn="l">
              <a:defRPr lang="es-CL" sz="6000" b="0" kern="1200" dirty="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0379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BC99E00-D79D-4518-8657-FBDE988C84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6650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BC99E00-D79D-4518-8657-FBDE988C8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DCCFC14-7C3B-452F-A1D2-E675AB8E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806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BC99E00-D79D-4518-8657-FBDE988C84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38421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BC99E00-D79D-4518-8657-FBDE988C8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6E02353-D43E-455F-BD11-D46C77144A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288" y="1358900"/>
            <a:ext cx="3409950" cy="1855788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F6FC2DA-CE0B-4129-B327-37CD767DEA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90456" y="1358900"/>
            <a:ext cx="3409950" cy="1855788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3D754B2-4822-4C22-B158-A0371F42E0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5955" y="1358900"/>
            <a:ext cx="3409950" cy="1855788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B5BE4A0C-BC4D-4D71-ADA8-8CB91FFBC1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6288" y="3982784"/>
            <a:ext cx="3409950" cy="1855788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B2161A76-457E-423B-A131-B76A7803E6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90456" y="3982784"/>
            <a:ext cx="3409950" cy="1855788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435E608-69B4-4313-A727-4066F45CE9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05955" y="3982784"/>
            <a:ext cx="3409950" cy="1855788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CFC14-7C3B-452F-A1D2-E675AB8E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205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BC99E00-D79D-4518-8657-FBDE988C84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35564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BC99E00-D79D-4518-8657-FBDE988C8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6E02353-D43E-455F-BD11-D46C77144A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5549" y="1891817"/>
            <a:ext cx="3488021" cy="2265838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CFE83E0C-3F33-4615-9880-B551E72E36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55166" y="1891817"/>
            <a:ext cx="3488021" cy="2265838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7CB04AA4-9CF7-4549-8F16-C2290866C3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8430" y="1891817"/>
            <a:ext cx="3488021" cy="2265838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CFC14-7C3B-452F-A1D2-E675AB8E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406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BC99E00-D79D-4518-8657-FBDE988C84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6273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BC99E00-D79D-4518-8657-FBDE988C8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DCCFC14-7C3B-452F-A1D2-E675AB8E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B89011-E9E3-47F0-833A-191A8A3F7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9978" y="1863725"/>
            <a:ext cx="2130425" cy="2128838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D0B4686-0AAC-4A06-A9C9-D658026BCC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8297" y="1863725"/>
            <a:ext cx="2130425" cy="2128838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316950F-4A83-419C-808E-E8AA890AE1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46616" y="1863725"/>
            <a:ext cx="2130425" cy="2128838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7CFCB4D-9AA9-4A53-B82B-D71E116100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04935" y="1863725"/>
            <a:ext cx="2130425" cy="2128838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777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10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7AECD80-4002-471A-98FF-0954377BE124}"/>
              </a:ext>
            </a:extLst>
          </p:cNvPr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467676028"/>
              </p:ext>
            </p:extLst>
          </p:nvPr>
        </p:nvGraphicFramePr>
        <p:xfrm>
          <a:off x="2117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7AECD80-4002-471A-98FF-0954377BE1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7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A23E56C-3947-450B-84D9-D9603BB359D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" y="0"/>
            <a:ext cx="211666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167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423813"/>
            <a:ext cx="10972800" cy="50578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FE43-22D2-44DE-9910-040934A9A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968" y="6374695"/>
            <a:ext cx="195741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ctr" defTabSz="91444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575EB9A6-0531-4E9C-B9E7-F6C015483043}" type="slidenum">
              <a:rPr lang="es-CL" smtClean="0"/>
              <a:t>‹#›</a:t>
            </a:fld>
            <a:endParaRPr lang="es-CL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541B51-E20F-4FD7-9934-7ABD25743310}"/>
              </a:ext>
            </a:extLst>
          </p:cNvPr>
          <p:cNvGrpSpPr/>
          <p:nvPr userDrawn="1"/>
        </p:nvGrpSpPr>
        <p:grpSpPr>
          <a:xfrm>
            <a:off x="0" y="295280"/>
            <a:ext cx="2633237" cy="972273"/>
            <a:chOff x="0" y="2905246"/>
            <a:chExt cx="2633237" cy="97227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32E7B53-CDC0-4A3B-9E4A-239ABF071012}"/>
                </a:ext>
              </a:extLst>
            </p:cNvPr>
            <p:cNvSpPr/>
            <p:nvPr userDrawn="1"/>
          </p:nvSpPr>
          <p:spPr>
            <a:xfrm rot="10800000">
              <a:off x="0" y="3122270"/>
              <a:ext cx="2592729" cy="613459"/>
            </a:xfrm>
            <a:prstGeom prst="rect">
              <a:avLst/>
            </a:prstGeom>
            <a:gradFill>
              <a:gsLst>
                <a:gs pos="0">
                  <a:srgbClr val="2E2E38"/>
                </a:gs>
                <a:gs pos="100000">
                  <a:srgbClr val="1C1C22">
                    <a:alpha val="81000"/>
                  </a:srgbClr>
                </a:gs>
              </a:gsLst>
              <a:lin ang="162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L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2C6DD9-57E6-47F1-935B-6EC5A8F66FA6}"/>
                </a:ext>
              </a:extLst>
            </p:cNvPr>
            <p:cNvSpPr/>
            <p:nvPr userDrawn="1"/>
          </p:nvSpPr>
          <p:spPr>
            <a:xfrm rot="5400000">
              <a:off x="923078" y="2167360"/>
              <a:ext cx="972273" cy="2448045"/>
            </a:xfrm>
            <a:prstGeom prst="rect">
              <a:avLst/>
            </a:prstGeom>
            <a:gradFill>
              <a:gsLst>
                <a:gs pos="0">
                  <a:srgbClr val="2E2E38">
                    <a:alpha val="0"/>
                  </a:srgbClr>
                </a:gs>
                <a:gs pos="80000">
                  <a:srgbClr val="2E2E38"/>
                </a:gs>
              </a:gsLst>
              <a:lin ang="162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L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FAAB391-5D66-4E66-8061-3273FC9FC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281910"/>
            <a:ext cx="11029741" cy="8217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7881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  <p:sldLayoutId id="2147483681" r:id="rId5"/>
  </p:sldLayoutIdLst>
  <p:hf hdr="0" ftr="0" dt="0"/>
  <p:txStyles>
    <p:titleStyle>
      <a:lvl1pPr algn="l" defTabSz="685464" rtl="0" eaLnBrk="1" latinLnBrk="0" hangingPunct="1">
        <a:lnSpc>
          <a:spcPct val="85000"/>
        </a:lnSpc>
        <a:spcBef>
          <a:spcPct val="0"/>
        </a:spcBef>
        <a:buNone/>
        <a:defRPr lang="es-CL" sz="4400" b="0" kern="1200" dirty="0">
          <a:solidFill>
            <a:schemeClr val="bg1"/>
          </a:solidFill>
          <a:latin typeface="+mn-lt"/>
          <a:ea typeface="+mn-ea"/>
          <a:cs typeface="+mn-cs"/>
        </a:defRPr>
      </a:lvl1pPr>
    </p:titleStyle>
    <p:bodyStyle>
      <a:lvl1pPr marL="267331" indent="-267331" algn="l" defTabSz="68546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62" indent="-267331" algn="l" defTabSz="68546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93" indent="-267331" algn="l" defTabSz="68546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324" indent="-267331" algn="l" defTabSz="68546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655" indent="-267331" algn="l" defTabSz="68546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5026" indent="-171366" algn="l" defTabSz="68546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758" indent="-171366" algn="l" defTabSz="68546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9" indent="-171366" algn="l" defTabSz="68546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222" indent="-171366" algn="l" defTabSz="68546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6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32" algn="l" defTabSz="68546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64" algn="l" defTabSz="68546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96" algn="l" defTabSz="68546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927" algn="l" defTabSz="68546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660" algn="l" defTabSz="68546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92" algn="l" defTabSz="68546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124" algn="l" defTabSz="68546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856" algn="l" defTabSz="68546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09C9EE69-4B11-4737-A91B-9ED9545D11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96579843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73" imgH="476" progId="TCLayout.ActiveDocument.1">
                  <p:embed/>
                </p:oleObj>
              </mc:Choice>
              <mc:Fallback>
                <p:oleObj name="think-cell Slide" r:id="rId15" imgW="473" imgH="47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09C9EE69-4B11-4737-A91B-9ED9545D11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5131202-A4AE-49F7-95B9-8B6ED8DEB8D0}"/>
              </a:ext>
            </a:extLst>
          </p:cNvPr>
          <p:cNvSpPr/>
          <p:nvPr userDrawn="1"/>
        </p:nvSpPr>
        <p:spPr>
          <a:xfrm>
            <a:off x="0" y="0"/>
            <a:ext cx="12192000" cy="677544"/>
          </a:xfrm>
          <a:prstGeom prst="rect">
            <a:avLst/>
          </a:prstGeom>
          <a:solidFill>
            <a:srgbClr val="26262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16457F43-7FE5-4BD0-BD5B-11238D6E3D0C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1135360" cy="677544"/>
          </a:xfrm>
          <a:prstGeom prst="rect">
            <a:avLst/>
          </a:prstGeom>
        </p:spPr>
        <p:txBody>
          <a:bodyPr vert="horz" lIns="28800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41A0C2-5464-4811-8747-2EDF541332E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881" y="124968"/>
            <a:ext cx="40250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2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71" r:id="rId2"/>
    <p:sldLayoutId id="2147483874" r:id="rId3"/>
    <p:sldLayoutId id="2147483868" r:id="rId4"/>
    <p:sldLayoutId id="2147483870" r:id="rId5"/>
    <p:sldLayoutId id="2147483869" r:id="rId6"/>
    <p:sldLayoutId id="2147483864" r:id="rId7"/>
    <p:sldLayoutId id="2147483873" r:id="rId8"/>
    <p:sldLayoutId id="2147483865" r:id="rId9"/>
    <p:sldLayoutId id="2147483872" r:id="rId10"/>
    <p:sldLayoutId id="2147483866" r:id="rId11"/>
  </p:sldLayoutIdLst>
  <p:hf hdr="0"/>
  <p:txStyles>
    <p:titleStyle>
      <a:lvl1pPr algn="l" defTabSz="685434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26731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3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58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7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59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944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61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78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96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svg"/><Relationship Id="rId4" Type="http://schemas.openxmlformats.org/officeDocument/2006/relationships/image" Target="../media/image1.emf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3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9.xml"/><Relationship Id="rId9" Type="http://schemas.openxmlformats.org/officeDocument/2006/relationships/hyperlink" Target="mailto:alicia.dom&#237;nguez@cl.ey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3.xml"/><Relationship Id="rId5" Type="http://schemas.openxmlformats.org/officeDocument/2006/relationships/image" Target="../media/image4.wmf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6" Type="http://schemas.openxmlformats.org/officeDocument/2006/relationships/image" Target="../media/image2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B08186A-1722-484A-B71F-793A06C1B2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1316118"/>
              </p:ext>
            </p:extLst>
          </p:nvPr>
        </p:nvGraphicFramePr>
        <p:xfrm>
          <a:off x="1587" y="337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B08186A-1722-484A-B71F-793A06C1B2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337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4A80BB8-6E7B-421A-AD00-D2A6406211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819" t="2805" b="7014"/>
          <a:stretch/>
        </p:blipFill>
        <p:spPr>
          <a:xfrm flipH="1">
            <a:off x="254" y="3570"/>
            <a:ext cx="12191746" cy="68544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886F96-4121-4491-82DB-1C827F7E7661}"/>
              </a:ext>
            </a:extLst>
          </p:cNvPr>
          <p:cNvSpPr/>
          <p:nvPr/>
        </p:nvSpPr>
        <p:spPr>
          <a:xfrm>
            <a:off x="1054922" y="1035169"/>
            <a:ext cx="8537652" cy="4870416"/>
          </a:xfrm>
          <a:custGeom>
            <a:avLst/>
            <a:gdLst>
              <a:gd name="connsiteX0" fmla="*/ 0 w 4252461"/>
              <a:gd name="connsiteY0" fmla="*/ 0 h 2854520"/>
              <a:gd name="connsiteX1" fmla="*/ 4252461 w 4252461"/>
              <a:gd name="connsiteY1" fmla="*/ 0 h 2854520"/>
              <a:gd name="connsiteX2" fmla="*/ 4252461 w 4252461"/>
              <a:gd name="connsiteY2" fmla="*/ 2854520 h 2854520"/>
              <a:gd name="connsiteX3" fmla="*/ 0 w 4252461"/>
              <a:gd name="connsiteY3" fmla="*/ 2854520 h 2854520"/>
              <a:gd name="connsiteX4" fmla="*/ 0 w 4252461"/>
              <a:gd name="connsiteY4" fmla="*/ 0 h 2854520"/>
              <a:gd name="connsiteX0" fmla="*/ 0 w 4263891"/>
              <a:gd name="connsiteY0" fmla="*/ 708660 h 3563180"/>
              <a:gd name="connsiteX1" fmla="*/ 4263891 w 4263891"/>
              <a:gd name="connsiteY1" fmla="*/ 0 h 3563180"/>
              <a:gd name="connsiteX2" fmla="*/ 4252461 w 4263891"/>
              <a:gd name="connsiteY2" fmla="*/ 3563180 h 3563180"/>
              <a:gd name="connsiteX3" fmla="*/ 0 w 4263891"/>
              <a:gd name="connsiteY3" fmla="*/ 3563180 h 3563180"/>
              <a:gd name="connsiteX4" fmla="*/ 0 w 4263891"/>
              <a:gd name="connsiteY4" fmla="*/ 708660 h 35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3891" h="3563180">
                <a:moveTo>
                  <a:pt x="0" y="708660"/>
                </a:moveTo>
                <a:lnTo>
                  <a:pt x="4263891" y="0"/>
                </a:lnTo>
                <a:lnTo>
                  <a:pt x="4252461" y="3563180"/>
                </a:lnTo>
                <a:lnTo>
                  <a:pt x="0" y="3563180"/>
                </a:lnTo>
                <a:lnTo>
                  <a:pt x="0" y="70866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alpha val="0"/>
                </a:schemeClr>
              </a:gs>
              <a:gs pos="17000">
                <a:schemeClr val="bg2">
                  <a:alpha val="47000"/>
                </a:schemeClr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199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6A9C3F7-D294-4D2D-92D4-1B52B1DE0A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1203" y="905775"/>
            <a:ext cx="6398940" cy="49170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85BDC3-33BE-47B5-8B11-EC967821ED35}"/>
              </a:ext>
            </a:extLst>
          </p:cNvPr>
          <p:cNvSpPr/>
          <p:nvPr/>
        </p:nvSpPr>
        <p:spPr>
          <a:xfrm>
            <a:off x="7482841" y="2824224"/>
            <a:ext cx="4709032" cy="4031992"/>
          </a:xfrm>
          <a:prstGeom prst="rect">
            <a:avLst/>
          </a:prstGeom>
          <a:gradFill flip="none" rotWithShape="1">
            <a:gsLst>
              <a:gs pos="58000">
                <a:schemeClr val="bg2">
                  <a:alpha val="0"/>
                </a:schemeClr>
              </a:gs>
              <a:gs pos="90000">
                <a:schemeClr val="bg2">
                  <a:alpha val="59000"/>
                </a:schemeClr>
              </a:gs>
            </a:gsLst>
            <a:lin ang="27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32E54F-0374-4CFF-A4EC-0A8DA088ADF9}"/>
              </a:ext>
            </a:extLst>
          </p:cNvPr>
          <p:cNvSpPr txBox="1">
            <a:spLocks/>
          </p:cNvSpPr>
          <p:nvPr/>
        </p:nvSpPr>
        <p:spPr>
          <a:xfrm>
            <a:off x="1124980" y="2074820"/>
            <a:ext cx="5426757" cy="30895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s-CL" sz="3198" b="1" dirty="0">
                <a:latin typeface="EYInterstate Light" panose="02000506000000020004" pitchFamily="2" charset="0"/>
              </a:rPr>
              <a:t>	¿Cómo desbloquemos 	la inversión? </a:t>
            </a:r>
          </a:p>
          <a:p>
            <a:pPr marL="0" indent="0">
              <a:lnSpc>
                <a:spcPct val="90000"/>
              </a:lnSpc>
              <a:buNone/>
            </a:pPr>
            <a:endParaRPr lang="es-CL" sz="2800" b="1" dirty="0">
              <a:latin typeface="EYInterstate Light" panose="02000506000000020004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CL" sz="2800" b="1" dirty="0">
                <a:latin typeface="EYInterstate Light" panose="02000506000000020004" pitchFamily="2" charset="0"/>
              </a:rPr>
              <a:t>	Principios para un 	régimen tributario 	responsable que 	desarrolle la minería</a:t>
            </a:r>
            <a:endParaRPr lang="en-US" sz="2800" b="1" dirty="0">
              <a:latin typeface="EYInterstate Light" panose="02000506000000020004" pitchFamily="2" charset="0"/>
              <a:ea typeface="Georgia" charset="0"/>
              <a:cs typeface="Georgia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B13AD65-04EE-414C-BB70-3B6423FB9D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50" y="6089632"/>
            <a:ext cx="5027084" cy="32338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BD389B3-D374-4970-8BC1-F7CB3F0C3E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72164" y="4936536"/>
            <a:ext cx="2019836" cy="19196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D366FC-DE6C-40DC-87AB-B0D60F3F1FAE}"/>
              </a:ext>
            </a:extLst>
          </p:cNvPr>
          <p:cNvSpPr/>
          <p:nvPr/>
        </p:nvSpPr>
        <p:spPr>
          <a:xfrm>
            <a:off x="0" y="-960699"/>
            <a:ext cx="12192000" cy="88151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CL" sz="2000" dirty="0">
                <a:solidFill>
                  <a:srgbClr val="FFE600"/>
                </a:solidFill>
              </a:rPr>
              <a:t>En el marco amarillo </a:t>
            </a:r>
            <a:r>
              <a:rPr lang="es-CL" sz="2000" dirty="0">
                <a:solidFill>
                  <a:srgbClr val="FFE600"/>
                </a:solidFill>
                <a:latin typeface="EYInterstate bold" panose="02000803030000020004" pitchFamily="2" charset="0"/>
              </a:rPr>
              <a:t>solo pueden in preguntas</a:t>
            </a:r>
            <a:r>
              <a:rPr lang="es-CL" sz="2000" dirty="0">
                <a:solidFill>
                  <a:srgbClr val="FFE600"/>
                </a:solidFill>
              </a:rPr>
              <a:t>, (</a:t>
            </a:r>
            <a:r>
              <a:rPr lang="es-CL" sz="2000" dirty="0" err="1">
                <a:solidFill>
                  <a:srgbClr val="FFE600"/>
                </a:solidFill>
              </a:rPr>
              <a:t>better</a:t>
            </a:r>
            <a:r>
              <a:rPr lang="es-CL" sz="2000" dirty="0">
                <a:solidFill>
                  <a:srgbClr val="FFE600"/>
                </a:solidFill>
              </a:rPr>
              <a:t> </a:t>
            </a:r>
            <a:r>
              <a:rPr lang="es-CL" sz="2000" dirty="0" err="1">
                <a:solidFill>
                  <a:srgbClr val="FFE600"/>
                </a:solidFill>
              </a:rPr>
              <a:t>questions</a:t>
            </a:r>
            <a:r>
              <a:rPr lang="es-CL" sz="2000" dirty="0">
                <a:solidFill>
                  <a:srgbClr val="FFE600"/>
                </a:solidFill>
              </a:rPr>
              <a:t>). </a:t>
            </a:r>
            <a:r>
              <a:rPr lang="es-CL" sz="2000" dirty="0">
                <a:solidFill>
                  <a:srgbClr val="FFE600"/>
                </a:solidFill>
                <a:latin typeface="EYInterstate bold" panose="02000803030000020004" pitchFamily="2" charset="0"/>
              </a:rPr>
              <a:t>Para títulos usar una de las siguientes dos </a:t>
            </a:r>
            <a:r>
              <a:rPr lang="es-CL" sz="2000" dirty="0" err="1">
                <a:solidFill>
                  <a:srgbClr val="FFE600"/>
                </a:solidFill>
                <a:latin typeface="EYInterstate bold" panose="02000803030000020004" pitchFamily="2" charset="0"/>
              </a:rPr>
              <a:t>slides</a:t>
            </a:r>
            <a:r>
              <a:rPr lang="es-CL" sz="2000" dirty="0">
                <a:solidFill>
                  <a:srgbClr val="FFE600"/>
                </a:solidFill>
                <a:latin typeface="EYInterstate bold" panose="0200080303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6960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0E0E5-432D-2EA3-AB86-E91F10D6E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41" y="370936"/>
            <a:ext cx="11135360" cy="677544"/>
          </a:xfrm>
        </p:spPr>
        <p:txBody>
          <a:bodyPr/>
          <a:lstStyle/>
          <a:p>
            <a:r>
              <a:rPr lang="es-CL" sz="3200" b="1" dirty="0">
                <a:solidFill>
                  <a:srgbClr val="FFC000"/>
                </a:solidFill>
              </a:rPr>
              <a:t>Resultados de modelación de escenarios </a:t>
            </a:r>
            <a:br>
              <a:rPr lang="es-CL" sz="3200" b="1" dirty="0">
                <a:solidFill>
                  <a:srgbClr val="FFC000"/>
                </a:solidFill>
              </a:rPr>
            </a:br>
            <a:r>
              <a:rPr lang="es-CL" sz="3200" b="1" dirty="0">
                <a:solidFill>
                  <a:srgbClr val="FFC000"/>
                </a:solidFill>
              </a:rPr>
              <a:t>Informe ICMM-EY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B6FA6-B431-DECF-0DB6-35AB2A0E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43" y="1578634"/>
            <a:ext cx="10108817" cy="49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8062E-46E0-C319-1D6E-3EC94C75F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FC7185C-3FCF-F0E7-C1E9-F5BC1172DB7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7" y="1415"/>
          <a:ext cx="1257" cy="1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FC7185C-3FCF-F0E7-C1E9-F5BC1172DB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7" y="1415"/>
                        <a:ext cx="1257" cy="1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345AFAB8-D8AF-7DD9-AB26-4FC4507A87FC}"/>
              </a:ext>
            </a:extLst>
          </p:cNvPr>
          <p:cNvSpPr/>
          <p:nvPr/>
        </p:nvSpPr>
        <p:spPr>
          <a:xfrm>
            <a:off x="469187" y="844192"/>
            <a:ext cx="11003279" cy="920332"/>
          </a:xfrm>
          <a:prstGeom prst="rect">
            <a:avLst/>
          </a:prstGeom>
          <a:solidFill>
            <a:srgbClr val="3B3B47">
              <a:alpha val="7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455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50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0DF99CB-2BB6-C1A9-1217-C319B8B26321}"/>
              </a:ext>
            </a:extLst>
          </p:cNvPr>
          <p:cNvSpPr/>
          <p:nvPr/>
        </p:nvSpPr>
        <p:spPr>
          <a:xfrm>
            <a:off x="443381" y="1870934"/>
            <a:ext cx="11003278" cy="730132"/>
          </a:xfrm>
          <a:prstGeom prst="rect">
            <a:avLst/>
          </a:prstGeom>
          <a:solidFill>
            <a:srgbClr val="3B3B47">
              <a:alpha val="7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455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50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73ABCC2-2835-28AA-A98F-B65C039F6943}"/>
              </a:ext>
            </a:extLst>
          </p:cNvPr>
          <p:cNvSpPr/>
          <p:nvPr/>
        </p:nvSpPr>
        <p:spPr>
          <a:xfrm>
            <a:off x="469187" y="2821823"/>
            <a:ext cx="11003279" cy="1262255"/>
          </a:xfrm>
          <a:prstGeom prst="rect">
            <a:avLst/>
          </a:prstGeom>
          <a:solidFill>
            <a:srgbClr val="3B3B47">
              <a:alpha val="7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455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50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24A6190-49C5-5BE8-9A84-0F46E307083A}"/>
              </a:ext>
            </a:extLst>
          </p:cNvPr>
          <p:cNvSpPr/>
          <p:nvPr/>
        </p:nvSpPr>
        <p:spPr>
          <a:xfrm>
            <a:off x="469187" y="4186246"/>
            <a:ext cx="11003279" cy="1144636"/>
          </a:xfrm>
          <a:prstGeom prst="rect">
            <a:avLst/>
          </a:prstGeom>
          <a:solidFill>
            <a:srgbClr val="3B3B47">
              <a:alpha val="7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455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50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7DED0FF-22B4-CBF0-E273-EAD13435D83F}"/>
              </a:ext>
            </a:extLst>
          </p:cNvPr>
          <p:cNvSpPr/>
          <p:nvPr/>
        </p:nvSpPr>
        <p:spPr>
          <a:xfrm>
            <a:off x="957046" y="932641"/>
            <a:ext cx="10765767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defTabSz="455367">
              <a:spcBef>
                <a:spcPts val="2850"/>
              </a:spcBef>
            </a:pPr>
            <a:r>
              <a:rPr lang="es-CL" sz="2000" dirty="0">
                <a:solidFill>
                  <a:srgbClr val="FFC000"/>
                </a:solidFill>
              </a:rPr>
              <a:t>Tenemos un buen régimen tributario en Chile para la industria minera; el Royalty Minero quedó bien diseñado y correctamente integrado con los impuestos a la renta</a:t>
            </a:r>
            <a:endParaRPr kumimoji="0" lang="es-CL" sz="20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EYInterstate Light"/>
              <a:cs typeface="Lato Light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BFDD9A-5B86-E375-7DA8-CD0ECDCC6AF9}"/>
              </a:ext>
            </a:extLst>
          </p:cNvPr>
          <p:cNvSpPr/>
          <p:nvPr/>
        </p:nvSpPr>
        <p:spPr>
          <a:xfrm>
            <a:off x="1833614" y="2037582"/>
            <a:ext cx="937208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defTabSz="455367">
              <a:spcBef>
                <a:spcPts val="2850"/>
              </a:spcBef>
            </a:pPr>
            <a:r>
              <a:rPr lang="es-CL" sz="2000" dirty="0">
                <a:solidFill>
                  <a:schemeClr val="bg1"/>
                </a:solidFill>
              </a:rPr>
              <a:t>¿Tenemos espacio para mejorar?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9869938-8B8F-DA61-8936-C055E7EDCC12}"/>
              </a:ext>
            </a:extLst>
          </p:cNvPr>
          <p:cNvSpPr/>
          <p:nvPr/>
        </p:nvSpPr>
        <p:spPr>
          <a:xfrm>
            <a:off x="443381" y="3102172"/>
            <a:ext cx="1153235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defTabSz="455367">
              <a:spcBef>
                <a:spcPts val="2850"/>
              </a:spcBef>
            </a:pPr>
            <a:r>
              <a:rPr lang="es-CL" sz="2000" dirty="0">
                <a:solidFill>
                  <a:schemeClr val="bg1"/>
                </a:solidFill>
                <a:cs typeface="Lato Light"/>
              </a:rPr>
              <a:t>Durante la fase de </a:t>
            </a:r>
            <a:r>
              <a:rPr lang="es-CL" sz="2000" dirty="0">
                <a:solidFill>
                  <a:srgbClr val="FFC000"/>
                </a:solidFill>
                <a:cs typeface="Lato Light"/>
              </a:rPr>
              <a:t>exploración</a:t>
            </a:r>
            <a:r>
              <a:rPr lang="es-CL" sz="2000" dirty="0">
                <a:solidFill>
                  <a:schemeClr val="bg1"/>
                </a:solidFill>
                <a:cs typeface="Lato Light"/>
              </a:rPr>
              <a:t>: (a) recuperar IVA pagado, a todo evento; (b) permitir a inversionistas reconocer como gasto las “inversiones” en exploración, por ejemplo.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2979E89-B5A9-CFB0-16C6-5388F6D1354D}"/>
              </a:ext>
            </a:extLst>
          </p:cNvPr>
          <p:cNvSpPr/>
          <p:nvPr/>
        </p:nvSpPr>
        <p:spPr>
          <a:xfrm>
            <a:off x="469188" y="4097060"/>
            <a:ext cx="11279432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defTabSz="455367">
              <a:spcBef>
                <a:spcPts val="2850"/>
              </a:spcBef>
            </a:pPr>
            <a:r>
              <a:rPr lang="es-CL" sz="2000" dirty="0">
                <a:solidFill>
                  <a:schemeClr val="bg1"/>
                </a:solidFill>
              </a:rPr>
              <a:t>Desde el </a:t>
            </a:r>
            <a:r>
              <a:rPr lang="es-CL" sz="2000" dirty="0">
                <a:solidFill>
                  <a:srgbClr val="FFC000"/>
                </a:solidFill>
              </a:rPr>
              <a:t>desarrollo y construcción</a:t>
            </a:r>
            <a:r>
              <a:rPr lang="es-CL" sz="2000" dirty="0">
                <a:solidFill>
                  <a:schemeClr val="bg1"/>
                </a:solidFill>
              </a:rPr>
              <a:t>: (a) contar con un régimen de estabilidad tributaria que dé certeza de invariabilidad durante toda la vida útil, incluido el cierre;  (b) depreciaciones especiales para nuevas inversiones en activos de proyectos nuevos o expansiones calificados;   (c) incrementar el monto de crédito por I+D para proyectos con impacto sostenible, por ejemplo.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5751A12-6434-EF9E-293C-3D8A6902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08" y="279758"/>
            <a:ext cx="10479752" cy="397786"/>
          </a:xfrm>
        </p:spPr>
        <p:txBody>
          <a:bodyPr/>
          <a:lstStyle/>
          <a:p>
            <a:r>
              <a:rPr lang="es-CL" sz="2800" b="1" dirty="0">
                <a:solidFill>
                  <a:srgbClr val="FFC000"/>
                </a:solidFill>
              </a:rPr>
              <a:t>Comentarios finales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3992B4-F569-8D3F-3EE2-F2AB5E98C234}"/>
              </a:ext>
            </a:extLst>
          </p:cNvPr>
          <p:cNvSpPr/>
          <p:nvPr/>
        </p:nvSpPr>
        <p:spPr>
          <a:xfrm>
            <a:off x="443381" y="5433050"/>
            <a:ext cx="11003279" cy="1427558"/>
          </a:xfrm>
          <a:prstGeom prst="rect">
            <a:avLst/>
          </a:prstGeom>
          <a:solidFill>
            <a:srgbClr val="3B3B47">
              <a:alpha val="7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455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5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74FC1-BA69-043C-B59E-D9A523DA9DC0}"/>
              </a:ext>
            </a:extLst>
          </p:cNvPr>
          <p:cNvSpPr txBox="1"/>
          <p:nvPr/>
        </p:nvSpPr>
        <p:spPr>
          <a:xfrm>
            <a:off x="577970" y="5656890"/>
            <a:ext cx="10868690" cy="56015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L" sz="2000" dirty="0">
                <a:solidFill>
                  <a:schemeClr val="bg1"/>
                </a:solidFill>
              </a:rPr>
              <a:t>Los </a:t>
            </a:r>
            <a:r>
              <a:rPr lang="es-CL" sz="2000" dirty="0">
                <a:solidFill>
                  <a:srgbClr val="FFC000"/>
                </a:solidFill>
              </a:rPr>
              <a:t>gastos de cierre </a:t>
            </a:r>
            <a:r>
              <a:rPr lang="es-CL" sz="2000" dirty="0">
                <a:solidFill>
                  <a:schemeClr val="bg1"/>
                </a:solidFill>
              </a:rPr>
              <a:t>se deberían cargar a resultado tributario siguiendo los principios contables y no durante último tercio de vida útil del proyecto, por ejemplo.</a:t>
            </a:r>
            <a:endParaRPr lang="es-C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1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3" grpId="0"/>
      <p:bldP spid="84" grpId="0"/>
      <p:bldP spid="85" grpId="0"/>
      <p:bldP spid="86" grpId="0"/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91770CB-C8AA-43FB-9770-22AC8B99C53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4446512"/>
              </p:ext>
            </p:extLst>
          </p:nvPr>
        </p:nvGraphicFramePr>
        <p:xfrm>
          <a:off x="1587" y="337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91770CB-C8AA-43FB-9770-22AC8B99C5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337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6B9F81C1-CDCA-4424-B769-C4095D8506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76319" y="809672"/>
            <a:ext cx="5039362" cy="5238656"/>
          </a:xfrm>
          <a:prstGeom prst="rect">
            <a:avLst/>
          </a:prstGeom>
        </p:spPr>
      </p:pic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E076900-B460-4150-A2B8-65A93466B9E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2799" b="1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1822A9-955F-45BF-8FB4-2FDCF184FC17}"/>
              </a:ext>
            </a:extLst>
          </p:cNvPr>
          <p:cNvSpPr txBox="1"/>
          <p:nvPr/>
        </p:nvSpPr>
        <p:spPr>
          <a:xfrm>
            <a:off x="2552983" y="2887313"/>
            <a:ext cx="7086042" cy="5022914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L" sz="8000" dirty="0">
                <a:solidFill>
                  <a:srgbClr val="C4C4CD"/>
                </a:solidFill>
              </a:rPr>
              <a:t>Muchas gracias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es-CL" sz="8000" dirty="0">
              <a:solidFill>
                <a:srgbClr val="FFC000"/>
              </a:solidFill>
            </a:endParaRP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L" sz="2000" dirty="0">
                <a:solidFill>
                  <a:srgbClr val="FFC000"/>
                </a:solidFill>
              </a:rPr>
              <a:t>Alicia Domínguez Varas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L" sz="2000" dirty="0">
                <a:solidFill>
                  <a:srgbClr val="FFC000"/>
                </a:solidFill>
              </a:rPr>
              <a:t>Socia de Impuestos 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L" sz="2000" dirty="0">
                <a:solidFill>
                  <a:srgbClr val="FFC000"/>
                </a:solidFill>
              </a:rPr>
              <a:t>Líder Industria Minería y Energía EY Chile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L" sz="2000" dirty="0">
                <a:solidFill>
                  <a:srgbClr val="C4C4CD"/>
                </a:solidFill>
                <a:hlinkClick r:id="rId9"/>
              </a:rPr>
              <a:t>alicia.domínguez@cl.ey.com</a:t>
            </a:r>
            <a:endParaRPr lang="es-CL" sz="2000" dirty="0">
              <a:solidFill>
                <a:srgbClr val="C4C4CD"/>
              </a:solidFill>
            </a:endParaRP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es-CL" sz="2000" dirty="0">
              <a:solidFill>
                <a:srgbClr val="C4C4CD"/>
              </a:solidFill>
            </a:endParaRP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es-CL" sz="8000" dirty="0">
              <a:solidFill>
                <a:srgbClr val="C4C4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5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0755163-81A7-444E-8F79-94D14FAD114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7321852"/>
              </p:ext>
            </p:extLst>
          </p:nvPr>
        </p:nvGraphicFramePr>
        <p:xfrm>
          <a:off x="1587" y="337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0755163-81A7-444E-8F79-94D14FAD11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337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F7A47CC-0DC5-4AA3-BB63-EF30697793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686" y="495282"/>
            <a:ext cx="402294" cy="4112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C13005-A9B3-478E-92A3-C84D107E19FF}"/>
              </a:ext>
            </a:extLst>
          </p:cNvPr>
          <p:cNvSpPr txBox="1"/>
          <p:nvPr/>
        </p:nvSpPr>
        <p:spPr>
          <a:xfrm>
            <a:off x="490020" y="495282"/>
            <a:ext cx="5242265" cy="6022783"/>
          </a:xfrm>
          <a:prstGeom prst="rect">
            <a:avLst/>
          </a:prstGeom>
          <a:noFill/>
        </p:spPr>
        <p:txBody>
          <a:bodyPr wrap="square" lIns="0" tIns="36557" rIns="0" bIns="0" rtlCol="0"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L" sz="1399" dirty="0">
                <a:solidFill>
                  <a:schemeClr val="bg1"/>
                </a:solidFill>
                <a:latin typeface="EYInterstate Light" panose="02000506000000020004" pitchFamily="2" charset="0"/>
              </a:rPr>
              <a:t>EY </a:t>
            </a:r>
            <a:r>
              <a:rPr lang="es-CL" sz="1399" dirty="0">
                <a:solidFill>
                  <a:srgbClr val="FFE600"/>
                </a:solidFill>
                <a:latin typeface="EYInterstate Light" panose="02000506000000020004" pitchFamily="2" charset="0"/>
              </a:rPr>
              <a:t>| </a:t>
            </a:r>
            <a:r>
              <a:rPr lang="es-CL" sz="1399" dirty="0">
                <a:solidFill>
                  <a:schemeClr val="bg1"/>
                </a:solidFill>
                <a:latin typeface="EYInterstate Light" panose="02000506000000020004" pitchFamily="2" charset="0"/>
              </a:rPr>
              <a:t>Construyendo un mejor mundo de negocios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SzPct val="70000"/>
            </a:pPr>
            <a:endParaRPr lang="es-CL" sz="1099" dirty="0">
              <a:solidFill>
                <a:schemeClr val="bg1"/>
              </a:solidFill>
              <a:latin typeface="EYInterstate Light" panose="02000506000000020004" pitchFamily="2" charset="0"/>
            </a:endParaRPr>
          </a:p>
          <a:p>
            <a:pPr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L" sz="1399" dirty="0">
                <a:solidFill>
                  <a:schemeClr val="bg1"/>
                </a:solidFill>
                <a:latin typeface="EYInterstate Light" panose="02000506000000020004" pitchFamily="2" charset="0"/>
              </a:rPr>
              <a:t>Acerca de EY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SzPct val="70000"/>
            </a:pPr>
            <a:r>
              <a:rPr lang="es-CL" sz="1100" dirty="0">
                <a:solidFill>
                  <a:schemeClr val="bg1"/>
                </a:solidFill>
                <a:latin typeface="EYInterstate Light" panose="02000506000000020004" pitchFamily="2" charset="0"/>
              </a:rPr>
              <a:t>Y existe para construir un mejor mundo de negocios, ayudando a crear valor a largo plazo para los clientes, las personas y la sociedad, y construir confianza en los mercados de capital.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SzPct val="70000"/>
            </a:pPr>
            <a:r>
              <a:rPr lang="es-CL" sz="1100" dirty="0">
                <a:solidFill>
                  <a:schemeClr val="bg1"/>
                </a:solidFill>
                <a:latin typeface="EYInterstate Light" panose="02000506000000020004" pitchFamily="2" charset="0"/>
              </a:rPr>
              <a:t>Mediante el uso de los datos y la tecnología, los diversos equipos de EY en más de 150 países brindan confianza a través de la seguridad y ayudan a los clientes a crecer, transformarse y operar.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SzPct val="70000"/>
            </a:pPr>
            <a:r>
              <a:rPr lang="es-CL" sz="1100" dirty="0">
                <a:solidFill>
                  <a:schemeClr val="bg1"/>
                </a:solidFill>
                <a:latin typeface="EYInterstate Light" panose="02000506000000020004" pitchFamily="2" charset="0"/>
              </a:rPr>
              <a:t>Trabajando en auditoría, consultoría, leyes, estrategia, impuestos y transacciones, los equipos de EY formulan mejores preguntas para encontrar nuevas respuestas a los complejos problemas que enfrenta nuestro mundo hoy.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SzPct val="70000"/>
            </a:pPr>
            <a:r>
              <a:rPr lang="es-CL" sz="1100" dirty="0">
                <a:solidFill>
                  <a:schemeClr val="bg1"/>
                </a:solidFill>
                <a:latin typeface="EYInterstate Light" panose="02000506000000020004" pitchFamily="2" charset="0"/>
              </a:rPr>
              <a:t>EY hace referencia a la organización internacional y podría referirse a una o varias de las empresas de Ernst &amp; Young Global </a:t>
            </a:r>
            <a:r>
              <a:rPr lang="es-CL" sz="1100" dirty="0" err="1">
                <a:solidFill>
                  <a:schemeClr val="bg1"/>
                </a:solidFill>
                <a:latin typeface="EYInterstate Light" panose="02000506000000020004" pitchFamily="2" charset="0"/>
              </a:rPr>
              <a:t>Limited</a:t>
            </a:r>
            <a:r>
              <a:rPr lang="es-CL" sz="1100" dirty="0">
                <a:solidFill>
                  <a:schemeClr val="bg1"/>
                </a:solidFill>
                <a:latin typeface="EYInterstate Light" panose="02000506000000020004" pitchFamily="2" charset="0"/>
              </a:rPr>
              <a:t> y cada una de ellas es una persona jurídica independiente. Ernst &amp; Young Global </a:t>
            </a:r>
            <a:r>
              <a:rPr lang="es-CL" sz="1100" dirty="0" err="1">
                <a:solidFill>
                  <a:schemeClr val="bg1"/>
                </a:solidFill>
                <a:latin typeface="EYInterstate Light" panose="02000506000000020004" pitchFamily="2" charset="0"/>
              </a:rPr>
              <a:t>Limited</a:t>
            </a:r>
            <a:r>
              <a:rPr lang="es-CL" sz="1100" dirty="0">
                <a:solidFill>
                  <a:schemeClr val="bg1"/>
                </a:solidFill>
                <a:latin typeface="EYInterstate Light" panose="02000506000000020004" pitchFamily="2" charset="0"/>
              </a:rPr>
              <a:t> es una sociedad británica de responsabilidad limitada (</a:t>
            </a:r>
            <a:r>
              <a:rPr lang="es-CL" sz="1100" dirty="0" err="1">
                <a:solidFill>
                  <a:schemeClr val="bg1"/>
                </a:solidFill>
                <a:latin typeface="EYInterstate Light" panose="02000506000000020004" pitchFamily="2" charset="0"/>
              </a:rPr>
              <a:t>company</a:t>
            </a:r>
            <a:r>
              <a:rPr lang="es-CL" sz="1100" dirty="0">
                <a:solidFill>
                  <a:schemeClr val="bg1"/>
                </a:solidFill>
                <a:latin typeface="EYInterstate Light" panose="02000506000000020004" pitchFamily="2" charset="0"/>
              </a:rPr>
              <a:t> </a:t>
            </a:r>
            <a:r>
              <a:rPr lang="es-CL" sz="1100" dirty="0" err="1">
                <a:solidFill>
                  <a:schemeClr val="bg1"/>
                </a:solidFill>
                <a:latin typeface="EYInterstate Light" panose="02000506000000020004" pitchFamily="2" charset="0"/>
              </a:rPr>
              <a:t>limited</a:t>
            </a:r>
            <a:r>
              <a:rPr lang="es-CL" sz="1100" dirty="0">
                <a:solidFill>
                  <a:schemeClr val="bg1"/>
                </a:solidFill>
                <a:latin typeface="EYInterstate Light" panose="02000506000000020004" pitchFamily="2" charset="0"/>
              </a:rPr>
              <a:t> </a:t>
            </a:r>
            <a:r>
              <a:rPr lang="es-CL" sz="1100" dirty="0" err="1">
                <a:solidFill>
                  <a:schemeClr val="bg1"/>
                </a:solidFill>
                <a:latin typeface="EYInterstate Light" panose="02000506000000020004" pitchFamily="2" charset="0"/>
              </a:rPr>
              <a:t>by</a:t>
            </a:r>
            <a:r>
              <a:rPr lang="es-CL" sz="1100" dirty="0">
                <a:solidFill>
                  <a:schemeClr val="bg1"/>
                </a:solidFill>
                <a:latin typeface="EYInterstate Light" panose="02000506000000020004" pitchFamily="2" charset="0"/>
              </a:rPr>
              <a:t> </a:t>
            </a:r>
            <a:r>
              <a:rPr lang="es-CL" sz="1100" dirty="0" err="1">
                <a:solidFill>
                  <a:schemeClr val="bg1"/>
                </a:solidFill>
                <a:latin typeface="EYInterstate Light" panose="02000506000000020004" pitchFamily="2" charset="0"/>
              </a:rPr>
              <a:t>guarantee</a:t>
            </a:r>
            <a:r>
              <a:rPr lang="es-CL" sz="1100" dirty="0">
                <a:solidFill>
                  <a:schemeClr val="bg1"/>
                </a:solidFill>
                <a:latin typeface="EYInterstate Light" panose="02000506000000020004" pitchFamily="2" charset="0"/>
              </a:rPr>
              <a:t>) y no presta servicios a clientes. La información sobre cómo EY recopila y utiliza los datos personales y una descripción de los derechos que tienen las personas según la legislación de protección de datos están disponibles en ey.com/</a:t>
            </a:r>
            <a:r>
              <a:rPr lang="es-CL" sz="1100" dirty="0" err="1">
                <a:solidFill>
                  <a:schemeClr val="bg1"/>
                </a:solidFill>
                <a:latin typeface="EYInterstate Light" panose="02000506000000020004" pitchFamily="2" charset="0"/>
              </a:rPr>
              <a:t>privacy</a:t>
            </a:r>
            <a:r>
              <a:rPr lang="es-CL" sz="1100" dirty="0">
                <a:solidFill>
                  <a:schemeClr val="bg1"/>
                </a:solidFill>
                <a:latin typeface="EYInterstate Light" panose="02000506000000020004" pitchFamily="2" charset="0"/>
              </a:rPr>
              <a:t>. Las firmas miembro de EY no ejercen la abogacía donde lo prohíban las leyes locales. Para obtener más información sobre nuestra organización, visite ey.com.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SzPct val="70000"/>
            </a:pPr>
            <a:r>
              <a:rPr lang="es-CL" sz="900" dirty="0">
                <a:solidFill>
                  <a:schemeClr val="bg1"/>
                </a:solidFill>
                <a:latin typeface="EYInterstate Light" panose="02000506000000020004" pitchFamily="2" charset="0"/>
              </a:rPr>
              <a:t>© 2022 EY Servicios Profesionales de Auditoría y Asesorías </a:t>
            </a:r>
            <a:r>
              <a:rPr lang="es-CL" sz="900" dirty="0" err="1">
                <a:solidFill>
                  <a:schemeClr val="bg1"/>
                </a:solidFill>
                <a:latin typeface="EYInterstate Light" panose="02000506000000020004" pitchFamily="2" charset="0"/>
              </a:rPr>
              <a:t>SpA</a:t>
            </a:r>
            <a:r>
              <a:rPr lang="es-CL" sz="900" dirty="0">
                <a:solidFill>
                  <a:schemeClr val="bg1"/>
                </a:solidFill>
                <a:latin typeface="EYInterstate Light" panose="02000506000000020004" pitchFamily="2" charset="0"/>
              </a:rPr>
              <a:t>.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SzPct val="70000"/>
            </a:pPr>
            <a:r>
              <a:rPr lang="es-CL" sz="900" dirty="0">
                <a:solidFill>
                  <a:schemeClr val="bg1"/>
                </a:solidFill>
                <a:latin typeface="EYInterstate Light" panose="02000506000000020004" pitchFamily="2" charset="0"/>
              </a:rPr>
              <a:t>Todos los derechos reservados.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SzPct val="70000"/>
            </a:pPr>
            <a:r>
              <a:rPr lang="es-CL" sz="900" dirty="0">
                <a:solidFill>
                  <a:schemeClr val="bg1"/>
                </a:solidFill>
                <a:latin typeface="EYInterstate Light" panose="02000506000000020004" pitchFamily="2" charset="0"/>
              </a:rPr>
              <a:t>ED </a:t>
            </a:r>
            <a:r>
              <a:rPr lang="es-CL" sz="900" dirty="0" err="1">
                <a:solidFill>
                  <a:schemeClr val="bg1"/>
                </a:solidFill>
                <a:latin typeface="EYInterstate Light" panose="02000506000000020004" pitchFamily="2" charset="0"/>
              </a:rPr>
              <a:t>None</a:t>
            </a:r>
            <a:endParaRPr lang="es-CL" sz="900" dirty="0">
              <a:solidFill>
                <a:schemeClr val="bg1"/>
              </a:solidFill>
              <a:latin typeface="EYInterstate Light" panose="02000506000000020004" pitchFamily="2" charset="0"/>
            </a:endParaRPr>
          </a:p>
          <a:p>
            <a:pPr>
              <a:spcAft>
                <a:spcPts val="1200"/>
              </a:spcAft>
              <a:buClr>
                <a:schemeClr val="accent2"/>
              </a:buClr>
              <a:buSzPct val="70000"/>
            </a:pPr>
            <a:r>
              <a:rPr lang="es-CL" sz="900" dirty="0">
                <a:solidFill>
                  <a:schemeClr val="bg1"/>
                </a:solidFill>
                <a:latin typeface="EYInterstate Light" panose="02000506000000020004" pitchFamily="2" charset="0"/>
              </a:rPr>
              <a:t>Este material se ha preparado únicamente con fines informativos generales y no debe considerarse como asesoramiento contable, fiscal, legal o profesional. Consulte a sus asesores para obtener consejos específicos</a:t>
            </a:r>
            <a:r>
              <a:rPr lang="es-CL" sz="1000" dirty="0">
                <a:solidFill>
                  <a:schemeClr val="bg1"/>
                </a:solidFill>
                <a:latin typeface="EYInterstate Light" panose="02000506000000020004" pitchFamily="2" charset="0"/>
              </a:rPr>
              <a:t>.</a:t>
            </a:r>
            <a:endParaRPr lang="es-CL" sz="800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4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35D92E1-494F-45CD-9BB9-57C031D8444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35D92E1-494F-45CD-9BB9-57C031D844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778B0AB-4F71-4E6D-ABA7-17E0D3F058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9612" r="2105" b="9612"/>
          <a:stretch/>
        </p:blipFill>
        <p:spPr>
          <a:xfrm>
            <a:off x="-1" y="0"/>
            <a:ext cx="12198352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4EE3E4-D43E-49D0-857F-76FA772050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571" y="493754"/>
            <a:ext cx="402504" cy="4114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FEB6D2-4CF5-41D3-B945-3629D7A12412}"/>
              </a:ext>
            </a:extLst>
          </p:cNvPr>
          <p:cNvSpPr/>
          <p:nvPr/>
        </p:nvSpPr>
        <p:spPr>
          <a:xfrm>
            <a:off x="733244" y="64699"/>
            <a:ext cx="11352364" cy="5499339"/>
          </a:xfrm>
          <a:prstGeom prst="rect">
            <a:avLst/>
          </a:prstGeom>
          <a:solidFill>
            <a:srgbClr val="08070D">
              <a:alpha val="4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468000" rtlCol="0" anchor="ctr" anchorCtr="0"/>
          <a:lstStyle/>
          <a:p>
            <a:pPr lvl="0">
              <a:lnSpc>
                <a:spcPct val="85000"/>
              </a:lnSpc>
              <a:spcAft>
                <a:spcPts val="600"/>
              </a:spcAft>
              <a:buClr>
                <a:srgbClr val="27ACAA"/>
              </a:buClr>
              <a:buSzPct val="70000"/>
            </a:pPr>
            <a:r>
              <a:rPr lang="es-CL" sz="5400" dirty="0">
                <a:solidFill>
                  <a:srgbClr val="FFE600"/>
                </a:solidFill>
                <a:latin typeface="EYInterstate Light" panose="02000506000000020004" pitchFamily="2" charset="0"/>
              </a:rPr>
              <a:t>Agenda</a:t>
            </a:r>
          </a:p>
          <a:p>
            <a:pPr lvl="0">
              <a:lnSpc>
                <a:spcPct val="85000"/>
              </a:lnSpc>
              <a:spcAft>
                <a:spcPts val="600"/>
              </a:spcAft>
              <a:buClr>
                <a:srgbClr val="27ACAA"/>
              </a:buClr>
              <a:buSzPct val="70000"/>
            </a:pPr>
            <a:endParaRPr lang="es-CL" sz="2400" dirty="0">
              <a:solidFill>
                <a:srgbClr val="FFE600"/>
              </a:solidFill>
              <a:latin typeface="EYInterstate Light" panose="02000506000000020004" pitchFamily="2" charset="0"/>
            </a:endParaRPr>
          </a:p>
          <a:p>
            <a:pPr marL="342900" lvl="0" indent="-342900">
              <a:lnSpc>
                <a:spcPct val="85000"/>
              </a:lnSpc>
              <a:spcAft>
                <a:spcPts val="60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Ø"/>
            </a:pPr>
            <a:r>
              <a:rPr lang="es-CL" sz="2400" dirty="0">
                <a:solidFill>
                  <a:srgbClr val="FFE600"/>
                </a:solidFill>
                <a:latin typeface="EYInterstate Light" panose="02000506000000020004" pitchFamily="2" charset="0"/>
              </a:rPr>
              <a:t>Presentación del Informe y alcance de esta exposición</a:t>
            </a:r>
          </a:p>
          <a:p>
            <a:pPr marL="342900" lvl="0" indent="-342900">
              <a:lnSpc>
                <a:spcPct val="85000"/>
              </a:lnSpc>
              <a:spcAft>
                <a:spcPts val="60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Ø"/>
            </a:pPr>
            <a:r>
              <a:rPr lang="es-CL" sz="2400" dirty="0">
                <a:solidFill>
                  <a:srgbClr val="FFE600"/>
                </a:solidFill>
                <a:latin typeface="EYInterstate Light" panose="02000506000000020004" pitchFamily="2" charset="0"/>
              </a:rPr>
              <a:t>Recordar brevemente el rol de la minería</a:t>
            </a:r>
          </a:p>
          <a:p>
            <a:pPr marL="342900" lvl="0" indent="-342900">
              <a:lnSpc>
                <a:spcPct val="85000"/>
              </a:lnSpc>
              <a:spcAft>
                <a:spcPts val="60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Ø"/>
            </a:pPr>
            <a:r>
              <a:rPr lang="es-CL" sz="2400" dirty="0">
                <a:solidFill>
                  <a:srgbClr val="FFE600"/>
                </a:solidFill>
                <a:latin typeface="EYInterstate Light" panose="02000506000000020004" pitchFamily="2" charset="0"/>
              </a:rPr>
              <a:t>Comentarios iniciales sobre la coyuntura</a:t>
            </a:r>
          </a:p>
          <a:p>
            <a:pPr marL="342900" lvl="0" indent="-342900">
              <a:lnSpc>
                <a:spcPct val="85000"/>
              </a:lnSpc>
              <a:spcAft>
                <a:spcPts val="60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Ø"/>
            </a:pPr>
            <a:r>
              <a:rPr lang="es-CL" sz="2400" dirty="0">
                <a:solidFill>
                  <a:srgbClr val="FFE600"/>
                </a:solidFill>
                <a:latin typeface="EYInterstate Light" panose="02000506000000020004" pitchFamily="2" charset="0"/>
              </a:rPr>
              <a:t>Los riesgos inherentes de la minería que determinan el régimen tributario</a:t>
            </a:r>
          </a:p>
          <a:p>
            <a:pPr marL="342900" lvl="0" indent="-342900">
              <a:lnSpc>
                <a:spcPct val="85000"/>
              </a:lnSpc>
              <a:spcAft>
                <a:spcPts val="60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Ø"/>
            </a:pPr>
            <a:r>
              <a:rPr lang="es-CL" sz="2400" dirty="0">
                <a:solidFill>
                  <a:srgbClr val="FFE600"/>
                </a:solidFill>
                <a:latin typeface="EYInterstate Light" panose="02000506000000020004" pitchFamily="2" charset="0"/>
              </a:rPr>
              <a:t>La propuesta: los principios de un régimen tributario desarrollador de la minería</a:t>
            </a:r>
          </a:p>
          <a:p>
            <a:pPr marL="342900" lvl="0" indent="-342900">
              <a:lnSpc>
                <a:spcPct val="85000"/>
              </a:lnSpc>
              <a:spcAft>
                <a:spcPts val="60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Ø"/>
            </a:pPr>
            <a:r>
              <a:rPr lang="es-CL" sz="2400" dirty="0">
                <a:solidFill>
                  <a:srgbClr val="FFE600"/>
                </a:solidFill>
                <a:latin typeface="EYInterstate Light" panose="02000506000000020004" pitchFamily="2" charset="0"/>
              </a:rPr>
              <a:t>Resultados de modelación de escenarios del Informe </a:t>
            </a:r>
          </a:p>
          <a:p>
            <a:pPr marL="342900" lvl="0" indent="-342900">
              <a:lnSpc>
                <a:spcPct val="85000"/>
              </a:lnSpc>
              <a:spcAft>
                <a:spcPts val="60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Ø"/>
            </a:pPr>
            <a:r>
              <a:rPr lang="es-CL" sz="2400" dirty="0">
                <a:solidFill>
                  <a:srgbClr val="FFE600"/>
                </a:solidFill>
                <a:latin typeface="EYInterstate Light" panose="02000506000000020004" pitchFamily="2" charset="0"/>
              </a:rPr>
              <a:t>Comentarios finales</a:t>
            </a:r>
          </a:p>
          <a:p>
            <a:pPr marL="342900" lvl="0" indent="-342900">
              <a:lnSpc>
                <a:spcPct val="85000"/>
              </a:lnSpc>
              <a:spcAft>
                <a:spcPts val="60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Ø"/>
            </a:pPr>
            <a:endParaRPr lang="es-CL" sz="2400" dirty="0">
              <a:solidFill>
                <a:srgbClr val="C4C4CD"/>
              </a:solidFill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0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8DBF01E-0734-450A-8624-B6B856419F0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48284" y="1621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8DBF01E-0734-450A-8624-B6B856419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8284" y="1621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99DE6BE-95B5-443A-BDAB-A3B4B164D2D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46844" y="180"/>
            <a:ext cx="143977" cy="14397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marR="0" lvl="0" indent="0" algn="ctr" defTabSz="8263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0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2CB6C6-7490-4FBB-A231-F250C09C29B7}"/>
              </a:ext>
            </a:extLst>
          </p:cNvPr>
          <p:cNvSpPr/>
          <p:nvPr/>
        </p:nvSpPr>
        <p:spPr>
          <a:xfrm>
            <a:off x="992654" y="1246797"/>
            <a:ext cx="3541774" cy="132884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 anchorCtr="0"/>
          <a:lstStyle/>
          <a:p>
            <a:pPr algn="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a-DK" sz="3200" b="1" dirty="0">
                <a:solidFill>
                  <a:schemeClr val="bg1"/>
                </a:solidFill>
                <a:latin typeface="EYInterstate Light" panose="02000506000000020004" pitchFamily="2" charset="0"/>
              </a:rPr>
              <a:t>Informe</a:t>
            </a:r>
          </a:p>
          <a:p>
            <a:pPr algn="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a-DK" sz="3200" b="1" dirty="0">
                <a:solidFill>
                  <a:schemeClr val="bg1"/>
                </a:solidFill>
                <a:latin typeface="EYInterstate Light" panose="02000506000000020004" pitchFamily="2" charset="0"/>
              </a:rPr>
              <a:t>”Desbloqueo de la Prosperidad”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EEA57D-81F2-42B5-82A1-F780CB59376E}"/>
              </a:ext>
            </a:extLst>
          </p:cNvPr>
          <p:cNvSpPr/>
          <p:nvPr/>
        </p:nvSpPr>
        <p:spPr>
          <a:xfrm>
            <a:off x="457201" y="3490042"/>
            <a:ext cx="3783314" cy="2159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 anchorCtr="0"/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a-DK" sz="3200" b="1" dirty="0">
                <a:solidFill>
                  <a:schemeClr val="bg1"/>
                </a:solidFill>
                <a:latin typeface="EYInterstate Light" panose="02000506000000020004" pitchFamily="2" charset="0"/>
              </a:rPr>
              <a:t>Supuesto y Propósitos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AB8C4DF-173C-4415-BBE3-244F436C7639}"/>
              </a:ext>
            </a:extLst>
          </p:cNvPr>
          <p:cNvSpPr txBox="1">
            <a:spLocks/>
          </p:cNvSpPr>
          <p:nvPr/>
        </p:nvSpPr>
        <p:spPr>
          <a:xfrm>
            <a:off x="5063708" y="1333438"/>
            <a:ext cx="5535676" cy="13288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67331" indent="-267331" algn="l" defTabSz="68546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534662" indent="-267331" algn="l" defTabSz="68546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801993" indent="-267331" algn="l" defTabSz="68546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069324" indent="-267331" algn="l" defTabSz="68546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336655" indent="-267331" algn="l" defTabSz="68546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1885026" indent="-171366" algn="l" defTabSz="6854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7758" indent="-171366" algn="l" defTabSz="6854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489" indent="-171366" algn="l" defTabSz="6854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222" indent="-171366" algn="l" defTabSz="6854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331" lvl="1" indent="0">
              <a:buClr>
                <a:srgbClr val="BABFD8"/>
              </a:buClr>
              <a:buNone/>
            </a:pPr>
            <a:r>
              <a:rPr lang="es-CL" dirty="0"/>
              <a:t>Informe preparado durante junio de 2024 por el International Council </a:t>
            </a:r>
            <a:r>
              <a:rPr lang="es-CL" dirty="0" err="1"/>
              <a:t>on</a:t>
            </a:r>
            <a:r>
              <a:rPr lang="es-CL" dirty="0"/>
              <a:t> </a:t>
            </a:r>
            <a:r>
              <a:rPr lang="es-CL" dirty="0" err="1"/>
              <a:t>Mining</a:t>
            </a:r>
            <a:r>
              <a:rPr lang="es-CL" dirty="0"/>
              <a:t> and Metales (ICMM) con el apoyo de EY</a:t>
            </a:r>
            <a:endParaRPr lang="es-MX" sz="600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0DF3026-0992-4E94-B4C5-A55BBBBE675C}"/>
              </a:ext>
            </a:extLst>
          </p:cNvPr>
          <p:cNvSpPr txBox="1">
            <a:spLocks/>
          </p:cNvSpPr>
          <p:nvPr/>
        </p:nvSpPr>
        <p:spPr>
          <a:xfrm>
            <a:off x="3778372" y="2990087"/>
            <a:ext cx="7806898" cy="36263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267331" indent="-267331" algn="l" defTabSz="68546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534662" indent="-267331" algn="l" defTabSz="68546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801993" indent="-267331" algn="l" defTabSz="68546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069324" indent="-267331" algn="l" defTabSz="68546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336655" indent="-267331" algn="l" defTabSz="68546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1885026" indent="-171366" algn="l" defTabSz="6854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7758" indent="-171366" algn="l" defTabSz="6854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489" indent="-171366" algn="l" defTabSz="6854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222" indent="-171366" algn="l" defTabSz="6854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BABFD8"/>
              </a:buClr>
            </a:pPr>
            <a:r>
              <a:rPr lang="es-CL" dirty="0"/>
              <a:t>ICMM e EY reconocen que un </a:t>
            </a:r>
            <a:r>
              <a:rPr lang="es-CL" b="1" dirty="0">
                <a:solidFill>
                  <a:srgbClr val="FFC000"/>
                </a:solidFill>
              </a:rPr>
              <a:t>conjunto de condiciones tributarias bien calibrado</a:t>
            </a:r>
            <a:r>
              <a:rPr lang="es-CL" dirty="0"/>
              <a:t> desempeña un rol importante en el desbloqueo de la inversión en minerales críticos para la prosperidad mundial</a:t>
            </a:r>
          </a:p>
          <a:p>
            <a:pPr lvl="1">
              <a:buClr>
                <a:srgbClr val="BABFD8"/>
              </a:buClr>
            </a:pPr>
            <a:endParaRPr lang="es-MX" sz="600" dirty="0"/>
          </a:p>
          <a:p>
            <a:pPr lvl="1">
              <a:buClr>
                <a:srgbClr val="BABFD8"/>
              </a:buClr>
            </a:pPr>
            <a:r>
              <a:rPr lang="es-CL" dirty="0"/>
              <a:t>El propósito es </a:t>
            </a:r>
            <a:r>
              <a:rPr lang="es-CL" dirty="0">
                <a:solidFill>
                  <a:srgbClr val="FFC000"/>
                </a:solidFill>
              </a:rPr>
              <a:t>colaborar y promover un diálogo</a:t>
            </a:r>
            <a:r>
              <a:rPr lang="es-CL" dirty="0"/>
              <a:t> informado y constructivo sobre el sistema tributario que debería aplicar a la minería</a:t>
            </a:r>
          </a:p>
          <a:p>
            <a:pPr lvl="1">
              <a:buClr>
                <a:srgbClr val="BABFD8"/>
              </a:buClr>
            </a:pPr>
            <a:endParaRPr lang="es-CL" dirty="0"/>
          </a:p>
          <a:p>
            <a:pPr lvl="1">
              <a:buClr>
                <a:srgbClr val="BABFD8"/>
              </a:buClr>
            </a:pPr>
            <a:r>
              <a:rPr lang="es-CL" dirty="0"/>
              <a:t>El informe examina -desde la perspectiva tributaria- las </a:t>
            </a:r>
            <a:r>
              <a:rPr lang="es-CL" dirty="0">
                <a:solidFill>
                  <a:srgbClr val="FFC000"/>
                </a:solidFill>
              </a:rPr>
              <a:t>condiciones para optimizar los beneficios de la minería, fomentar la inversión y contribuir a resultados justos </a:t>
            </a:r>
            <a:r>
              <a:rPr lang="es-CL" dirty="0"/>
              <a:t>para los gobiernos, los ciudadanos y las empresas</a:t>
            </a:r>
            <a:endParaRPr lang="es-MX" sz="6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280D262-15B6-4EA6-A36D-3E6997B85FD3}"/>
              </a:ext>
            </a:extLst>
          </p:cNvPr>
          <p:cNvCxnSpPr/>
          <p:nvPr/>
        </p:nvCxnSpPr>
        <p:spPr>
          <a:xfrm>
            <a:off x="4836354" y="1333438"/>
            <a:ext cx="0" cy="1328846"/>
          </a:xfrm>
          <a:prstGeom prst="line">
            <a:avLst/>
          </a:prstGeom>
          <a:ln w="9525">
            <a:solidFill>
              <a:srgbClr val="FFE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E733179-2C4C-469A-9D1B-E58303985628}"/>
              </a:ext>
            </a:extLst>
          </p:cNvPr>
          <p:cNvCxnSpPr>
            <a:cxnSpLocks/>
          </p:cNvCxnSpPr>
          <p:nvPr/>
        </p:nvCxnSpPr>
        <p:spPr>
          <a:xfrm>
            <a:off x="3499259" y="3511440"/>
            <a:ext cx="0" cy="2138598"/>
          </a:xfrm>
          <a:prstGeom prst="line">
            <a:avLst/>
          </a:prstGeom>
          <a:ln w="9525">
            <a:solidFill>
              <a:srgbClr val="FFE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5F3EA7BE-5290-4A09-9C07-C099E31FF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36" y="332397"/>
            <a:ext cx="11014589" cy="397169"/>
          </a:xfrm>
        </p:spPr>
        <p:txBody>
          <a:bodyPr/>
          <a:lstStyle/>
          <a:p>
            <a:r>
              <a:rPr lang="es-CL" sz="3200" b="1" dirty="0">
                <a:solidFill>
                  <a:srgbClr val="FFC000"/>
                </a:solidFill>
              </a:rPr>
              <a:t>Presentación del Informe y alcance de esta presentación </a:t>
            </a:r>
          </a:p>
        </p:txBody>
      </p:sp>
    </p:spTree>
    <p:extLst>
      <p:ext uri="{BB962C8B-B14F-4D97-AF65-F5344CB8AC3E}">
        <p14:creationId xmlns:p14="http://schemas.microsoft.com/office/powerpoint/2010/main" val="399131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96BFA-D208-0D8F-9B80-6C98D1492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A086C95-0F6D-ACA6-89A8-B44736C7F5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48284" y="1621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A086C95-0F6D-ACA6-89A8-B44736C7F5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8284" y="1621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3FE027E-972D-D2FC-A905-6D701BA2173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46844" y="180"/>
            <a:ext cx="143977" cy="14397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marR="0" lvl="0" indent="0" algn="ctr" defTabSz="8263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0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6C71C6-7303-C483-C7D5-8858183ED1CE}"/>
              </a:ext>
            </a:extLst>
          </p:cNvPr>
          <p:cNvSpPr/>
          <p:nvPr/>
        </p:nvSpPr>
        <p:spPr>
          <a:xfrm>
            <a:off x="1717273" y="1066020"/>
            <a:ext cx="3541774" cy="132884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 anchorCtr="0"/>
          <a:lstStyle/>
          <a:p>
            <a:pPr algn="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a-DK" sz="3200" dirty="0">
                <a:solidFill>
                  <a:schemeClr val="bg1"/>
                </a:solidFill>
                <a:latin typeface="EYInterstate Light" panose="02000506000000020004" pitchFamily="2" charset="0"/>
              </a:rPr>
              <a:t>Motor de crecimiento económico y desarrollo social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EDE77F-8C92-EC7C-186E-891879F36A7B}"/>
              </a:ext>
            </a:extLst>
          </p:cNvPr>
          <p:cNvSpPr/>
          <p:nvPr/>
        </p:nvSpPr>
        <p:spPr>
          <a:xfrm>
            <a:off x="457201" y="3490042"/>
            <a:ext cx="3783314" cy="2159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 anchorCtr="0"/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a-DK" sz="3200" dirty="0">
                <a:solidFill>
                  <a:schemeClr val="bg1"/>
                </a:solidFill>
                <a:latin typeface="EYInterstate Light" panose="02000506000000020004" pitchFamily="2" charset="0"/>
              </a:rPr>
              <a:t>La minería y los metales son fundamentales para la transición energética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D8E8879-FF19-DACF-CC8D-21D951113D12}"/>
              </a:ext>
            </a:extLst>
          </p:cNvPr>
          <p:cNvSpPr txBox="1">
            <a:spLocks/>
          </p:cNvSpPr>
          <p:nvPr/>
        </p:nvSpPr>
        <p:spPr>
          <a:xfrm>
            <a:off x="5923284" y="877922"/>
            <a:ext cx="5535676" cy="19117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67331" indent="-267331" algn="l" defTabSz="68546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534662" indent="-267331" algn="l" defTabSz="68546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801993" indent="-267331" algn="l" defTabSz="68546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069324" indent="-267331" algn="l" defTabSz="68546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336655" indent="-267331" algn="l" defTabSz="68546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1885026" indent="-171366" algn="l" defTabSz="6854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7758" indent="-171366" algn="l" defTabSz="6854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489" indent="-171366" algn="l" defTabSz="6854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222" indent="-171366" algn="l" defTabSz="6854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BABFD8"/>
              </a:buClr>
            </a:pPr>
            <a:r>
              <a:rPr lang="es-CL" dirty="0"/>
              <a:t>Especialmente en los </a:t>
            </a:r>
            <a:r>
              <a:rPr lang="es-CL" b="1" dirty="0">
                <a:solidFill>
                  <a:srgbClr val="FFC000"/>
                </a:solidFill>
              </a:rPr>
              <a:t>países en desarrollo ricos en recursos minerales</a:t>
            </a:r>
            <a:r>
              <a:rPr lang="es-CL" dirty="0"/>
              <a:t>, la minería los estabiliza económicamente y juega un rol transformador</a:t>
            </a:r>
          </a:p>
          <a:p>
            <a:pPr lvl="1">
              <a:buClr>
                <a:srgbClr val="BABFD8"/>
              </a:buClr>
            </a:pPr>
            <a:r>
              <a:rPr lang="es-CL" dirty="0"/>
              <a:t>Las </a:t>
            </a:r>
            <a:r>
              <a:rPr lang="es-CL" dirty="0">
                <a:solidFill>
                  <a:srgbClr val="FFC000"/>
                </a:solidFill>
              </a:rPr>
              <a:t>economías avanzadas </a:t>
            </a:r>
            <a:r>
              <a:rPr lang="es-CL" dirty="0"/>
              <a:t>también reconocen el valor de la minería</a:t>
            </a:r>
          </a:p>
          <a:p>
            <a:pPr lvl="1">
              <a:buClr>
                <a:srgbClr val="BABFD8"/>
              </a:buClr>
            </a:pPr>
            <a:r>
              <a:rPr lang="es-CL" dirty="0"/>
              <a:t>Tributación generada por la minería es parte importante del </a:t>
            </a:r>
            <a:r>
              <a:rPr lang="es-CL" b="1" dirty="0">
                <a:solidFill>
                  <a:srgbClr val="FFC000"/>
                </a:solidFill>
              </a:rPr>
              <a:t>presupuesto gubernamental</a:t>
            </a:r>
          </a:p>
          <a:p>
            <a:pPr marL="267331" lvl="1" indent="0">
              <a:buClr>
                <a:srgbClr val="BABFD8"/>
              </a:buClr>
              <a:buNone/>
            </a:pPr>
            <a:endParaRPr lang="es-MX" sz="600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7EDF458-40BE-29AF-08F7-63C04992EBDB}"/>
              </a:ext>
            </a:extLst>
          </p:cNvPr>
          <p:cNvSpPr txBox="1">
            <a:spLocks/>
          </p:cNvSpPr>
          <p:nvPr/>
        </p:nvSpPr>
        <p:spPr>
          <a:xfrm>
            <a:off x="4502993" y="3364992"/>
            <a:ext cx="7082277" cy="26150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67331" indent="-267331" algn="l" defTabSz="68546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534662" indent="-267331" algn="l" defTabSz="68546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801993" indent="-267331" algn="l" defTabSz="68546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069324" indent="-267331" algn="l" defTabSz="68546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336655" indent="-267331" algn="l" defTabSz="68546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1885026" indent="-171366" algn="l" defTabSz="6854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7758" indent="-171366" algn="l" defTabSz="6854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489" indent="-171366" algn="l" defTabSz="6854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222" indent="-171366" algn="l" defTabSz="6854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BABFD8"/>
              </a:buClr>
            </a:pPr>
            <a:r>
              <a:rPr lang="es-CL" dirty="0">
                <a:solidFill>
                  <a:srgbClr val="FFC000"/>
                </a:solidFill>
              </a:rPr>
              <a:t>Creciente demanda</a:t>
            </a:r>
            <a:r>
              <a:rPr lang="es-CL" dirty="0"/>
              <a:t> de minerales por metas de descarbonización requiere aumento masivo y acelerado en exploración y desarrollo minero</a:t>
            </a:r>
          </a:p>
          <a:p>
            <a:pPr lvl="1">
              <a:buClr>
                <a:srgbClr val="BABFD8"/>
              </a:buClr>
            </a:pPr>
            <a:endParaRPr lang="es-CL" dirty="0"/>
          </a:p>
          <a:p>
            <a:pPr lvl="1">
              <a:buClr>
                <a:srgbClr val="BABFD8"/>
              </a:buClr>
            </a:pPr>
            <a:r>
              <a:rPr lang="es-CL" dirty="0"/>
              <a:t>Minerales como </a:t>
            </a:r>
            <a:r>
              <a:rPr lang="es-CL" dirty="0">
                <a:solidFill>
                  <a:srgbClr val="FFC000"/>
                </a:solidFill>
              </a:rPr>
              <a:t>litio, cobre y tierras raras </a:t>
            </a:r>
            <a:r>
              <a:rPr lang="es-CL" dirty="0"/>
              <a:t>son críticos y Chile los tiene en abundancia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BF8A5D-ED2E-8A8A-B683-A515AA1BC9CB}"/>
              </a:ext>
            </a:extLst>
          </p:cNvPr>
          <p:cNvCxnSpPr/>
          <p:nvPr/>
        </p:nvCxnSpPr>
        <p:spPr>
          <a:xfrm>
            <a:off x="5698996" y="1066020"/>
            <a:ext cx="0" cy="1328846"/>
          </a:xfrm>
          <a:prstGeom prst="line">
            <a:avLst/>
          </a:prstGeom>
          <a:ln w="9525">
            <a:solidFill>
              <a:srgbClr val="FFE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C04334C-A264-2D49-2C3B-ACD8E5EDDFF9}"/>
              </a:ext>
            </a:extLst>
          </p:cNvPr>
          <p:cNvCxnSpPr>
            <a:cxnSpLocks/>
          </p:cNvCxnSpPr>
          <p:nvPr/>
        </p:nvCxnSpPr>
        <p:spPr>
          <a:xfrm>
            <a:off x="4240515" y="3604690"/>
            <a:ext cx="0" cy="2138598"/>
          </a:xfrm>
          <a:prstGeom prst="line">
            <a:avLst/>
          </a:prstGeom>
          <a:ln w="9525">
            <a:solidFill>
              <a:srgbClr val="FFE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24292AD-8416-A139-C481-B07CE575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4" y="241540"/>
            <a:ext cx="11074975" cy="436004"/>
          </a:xfrm>
        </p:spPr>
        <p:txBody>
          <a:bodyPr/>
          <a:lstStyle/>
          <a:p>
            <a:r>
              <a:rPr lang="es-CL" sz="3200" b="1" dirty="0">
                <a:solidFill>
                  <a:srgbClr val="FFC000"/>
                </a:solidFill>
              </a:rPr>
              <a:t>El rol de la Minería</a:t>
            </a:r>
          </a:p>
        </p:txBody>
      </p:sp>
    </p:spTree>
    <p:extLst>
      <p:ext uri="{BB962C8B-B14F-4D97-AF65-F5344CB8AC3E}">
        <p14:creationId xmlns:p14="http://schemas.microsoft.com/office/powerpoint/2010/main" val="112944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B999176-2F67-45FF-BDCD-7C2E8008663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1410396"/>
              </p:ext>
            </p:extLst>
          </p:nvPr>
        </p:nvGraphicFramePr>
        <p:xfrm>
          <a:off x="1257" y="1415"/>
          <a:ext cx="1257" cy="1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B999176-2F67-45FF-BDCD-7C2E800866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7" y="1415"/>
                        <a:ext cx="1257" cy="1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0C2CF7CA-758D-4BC1-8D2F-E73B7E5DEAE5}"/>
              </a:ext>
            </a:extLst>
          </p:cNvPr>
          <p:cNvSpPr/>
          <p:nvPr/>
        </p:nvSpPr>
        <p:spPr>
          <a:xfrm>
            <a:off x="469187" y="637936"/>
            <a:ext cx="11003279" cy="920332"/>
          </a:xfrm>
          <a:prstGeom prst="rect">
            <a:avLst/>
          </a:prstGeom>
          <a:solidFill>
            <a:srgbClr val="3B3B47">
              <a:alpha val="7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455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50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923EB64-2D70-49D0-95DA-C8D996527181}"/>
              </a:ext>
            </a:extLst>
          </p:cNvPr>
          <p:cNvSpPr/>
          <p:nvPr/>
        </p:nvSpPr>
        <p:spPr>
          <a:xfrm>
            <a:off x="473591" y="1586357"/>
            <a:ext cx="11413610" cy="1144636"/>
          </a:xfrm>
          <a:prstGeom prst="rect">
            <a:avLst/>
          </a:prstGeom>
          <a:solidFill>
            <a:srgbClr val="3B3B47">
              <a:alpha val="7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455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50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2CD3A10-7F12-4469-BE34-73512E0D2C89}"/>
              </a:ext>
            </a:extLst>
          </p:cNvPr>
          <p:cNvSpPr/>
          <p:nvPr/>
        </p:nvSpPr>
        <p:spPr>
          <a:xfrm>
            <a:off x="469187" y="2821823"/>
            <a:ext cx="11003279" cy="1262255"/>
          </a:xfrm>
          <a:prstGeom prst="rect">
            <a:avLst/>
          </a:prstGeom>
          <a:solidFill>
            <a:srgbClr val="3B3B47">
              <a:alpha val="7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455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50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5E8527F-8C9F-40D7-ABFA-772804C39321}"/>
              </a:ext>
            </a:extLst>
          </p:cNvPr>
          <p:cNvSpPr/>
          <p:nvPr/>
        </p:nvSpPr>
        <p:spPr>
          <a:xfrm>
            <a:off x="469187" y="4186246"/>
            <a:ext cx="11279432" cy="1144636"/>
          </a:xfrm>
          <a:prstGeom prst="rect">
            <a:avLst/>
          </a:prstGeom>
          <a:solidFill>
            <a:schemeClr val="tx1">
              <a:lumMod val="60000"/>
              <a:lumOff val="40000"/>
              <a:alpha val="77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455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50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B43EA12-E75E-4F5E-85E1-EDA2F33DE631}"/>
              </a:ext>
            </a:extLst>
          </p:cNvPr>
          <p:cNvSpPr/>
          <p:nvPr/>
        </p:nvSpPr>
        <p:spPr>
          <a:xfrm>
            <a:off x="1773983" y="721403"/>
            <a:ext cx="10113218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defTabSz="455367">
              <a:spcBef>
                <a:spcPts val="2850"/>
              </a:spcBef>
            </a:pPr>
            <a:r>
              <a:rPr lang="es-CL" sz="2000" dirty="0">
                <a:solidFill>
                  <a:schemeClr val="bg1"/>
                </a:solidFill>
              </a:rPr>
              <a:t>Estamos frente  a un </a:t>
            </a:r>
            <a:r>
              <a:rPr lang="es-CL" sz="2000" dirty="0">
                <a:solidFill>
                  <a:srgbClr val="FFC000"/>
                </a:solidFill>
              </a:rPr>
              <a:t>gran oportunidad global</a:t>
            </a:r>
            <a:r>
              <a:rPr lang="es-CL" sz="2000" dirty="0">
                <a:solidFill>
                  <a:schemeClr val="bg1"/>
                </a:solidFill>
              </a:rPr>
              <a:t> en la que Chile tiene ventajas competitivas</a:t>
            </a:r>
            <a:endParaRPr kumimoji="0" lang="es-CL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Light"/>
              <a:cs typeface="Lato Light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5CCD975-C734-40A9-B9CF-2CC76A5D35FE}"/>
              </a:ext>
            </a:extLst>
          </p:cNvPr>
          <p:cNvSpPr/>
          <p:nvPr/>
        </p:nvSpPr>
        <p:spPr>
          <a:xfrm>
            <a:off x="1839133" y="1624499"/>
            <a:ext cx="9417131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defTabSz="455367">
              <a:spcBef>
                <a:spcPts val="2850"/>
              </a:spcBef>
            </a:pPr>
            <a:r>
              <a:rPr lang="es-CL" sz="2000" dirty="0">
                <a:solidFill>
                  <a:schemeClr val="bg1"/>
                </a:solidFill>
              </a:rPr>
              <a:t>La inevitable </a:t>
            </a:r>
            <a:r>
              <a:rPr lang="es-CL" sz="2000" dirty="0">
                <a:solidFill>
                  <a:srgbClr val="FFC000"/>
                </a:solidFill>
              </a:rPr>
              <a:t>creciente demanda de Cu y de Litio</a:t>
            </a:r>
            <a:r>
              <a:rPr lang="es-CL" sz="2000" dirty="0">
                <a:solidFill>
                  <a:schemeClr val="bg1"/>
                </a:solidFill>
              </a:rPr>
              <a:t> por causa de la transición energética y los compromisos de descarbonización posicionan a Chile en una coyuntura que no puede dejar pasar</a:t>
            </a:r>
            <a:endParaRPr lang="es-CL" sz="2000" dirty="0">
              <a:solidFill>
                <a:schemeClr val="bg1"/>
              </a:solidFill>
              <a:cs typeface="Lato Ligh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52F6C82-ABEE-48CF-80A5-86F5A2F14EA6}"/>
              </a:ext>
            </a:extLst>
          </p:cNvPr>
          <p:cNvSpPr/>
          <p:nvPr/>
        </p:nvSpPr>
        <p:spPr>
          <a:xfrm>
            <a:off x="1833615" y="2948284"/>
            <a:ext cx="10142116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defTabSz="455367">
              <a:spcBef>
                <a:spcPts val="2850"/>
              </a:spcBef>
            </a:pPr>
            <a:r>
              <a:rPr lang="es-CL" sz="2000" dirty="0">
                <a:solidFill>
                  <a:schemeClr val="bg1"/>
                </a:solidFill>
              </a:rPr>
              <a:t>No somos los únicos bien posicionados y la futura demanda alcanzará para todos, pero </a:t>
            </a:r>
            <a:r>
              <a:rPr lang="es-CL" sz="2000" dirty="0">
                <a:solidFill>
                  <a:srgbClr val="FFC000"/>
                </a:solidFill>
              </a:rPr>
              <a:t>“al que madruga, Dios lo ayuda”; debemos </a:t>
            </a:r>
            <a:r>
              <a:rPr lang="es-CL" sz="2000" dirty="0">
                <a:solidFill>
                  <a:schemeClr val="bg1"/>
                </a:solidFill>
              </a:rPr>
              <a:t>conseguir una mayor proporción de proyectos antes; tenemos urgencia de crecimiento </a:t>
            </a:r>
            <a:endParaRPr lang="es-CL" sz="2000" dirty="0">
              <a:solidFill>
                <a:schemeClr val="bg1"/>
              </a:solidFill>
              <a:cs typeface="Lato Light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3895A7D-D023-4E83-A4F8-6CE67AFA4B9B}"/>
              </a:ext>
            </a:extLst>
          </p:cNvPr>
          <p:cNvSpPr/>
          <p:nvPr/>
        </p:nvSpPr>
        <p:spPr>
          <a:xfrm>
            <a:off x="1833614" y="4250948"/>
            <a:ext cx="9915005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defTabSz="455367">
              <a:spcBef>
                <a:spcPts val="2850"/>
              </a:spcBef>
            </a:pPr>
            <a:r>
              <a:rPr lang="es-CL" sz="2000" dirty="0">
                <a:solidFill>
                  <a:schemeClr val="bg1"/>
                </a:solidFill>
              </a:rPr>
              <a:t>Chile tiene algunas ventajas naturales; en otras nos hemos preparado mejor; pero en muchas otras </a:t>
            </a:r>
            <a:r>
              <a:rPr lang="es-CL" sz="2000" dirty="0">
                <a:solidFill>
                  <a:srgbClr val="FFC000"/>
                </a:solidFill>
              </a:rPr>
              <a:t>debemos agilizarnos</a:t>
            </a:r>
            <a:r>
              <a:rPr lang="es-CL" sz="2000" dirty="0">
                <a:solidFill>
                  <a:schemeClr val="bg1"/>
                </a:solidFill>
              </a:rPr>
              <a:t>, como el cuidado de un régimen tributario responsable enfocado en desarrollar la minería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B85B333-047B-4422-8864-129A1CB53A52}"/>
              </a:ext>
            </a:extLst>
          </p:cNvPr>
          <p:cNvSpPr/>
          <p:nvPr/>
        </p:nvSpPr>
        <p:spPr>
          <a:xfrm>
            <a:off x="719534" y="805003"/>
            <a:ext cx="986444" cy="8234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5367" rtl="0" eaLnBrk="1" fontAlgn="auto" latinLnBrk="0" hangingPunct="1">
              <a:lnSpc>
                <a:spcPct val="100000"/>
              </a:lnSpc>
              <a:spcBef>
                <a:spcPts val="2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Lato Light"/>
              </a:rPr>
              <a:t>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098C23D-9044-448C-8A4D-5A691A93A971}"/>
              </a:ext>
            </a:extLst>
          </p:cNvPr>
          <p:cNvSpPr/>
          <p:nvPr/>
        </p:nvSpPr>
        <p:spPr>
          <a:xfrm>
            <a:off x="935736" y="1676463"/>
            <a:ext cx="660151" cy="8234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5367" rtl="0" eaLnBrk="1" fontAlgn="auto" latinLnBrk="0" hangingPunct="1">
              <a:lnSpc>
                <a:spcPct val="100000"/>
              </a:lnSpc>
              <a:spcBef>
                <a:spcPts val="2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Lato Light"/>
              </a:rPr>
              <a:t>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DBA5DA1-1DC9-41C2-9A13-788A1B08679C}"/>
              </a:ext>
            </a:extLst>
          </p:cNvPr>
          <p:cNvSpPr/>
          <p:nvPr/>
        </p:nvSpPr>
        <p:spPr>
          <a:xfrm>
            <a:off x="787538" y="3249734"/>
            <a:ext cx="1046076" cy="8234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5367" rtl="0" eaLnBrk="1" fontAlgn="auto" latinLnBrk="0" hangingPunct="1">
              <a:lnSpc>
                <a:spcPct val="100000"/>
              </a:lnSpc>
              <a:spcBef>
                <a:spcPts val="2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Lato Light"/>
              </a:rPr>
              <a:t>3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067A83D-50E9-485A-B7EE-C1D541668A6C}"/>
              </a:ext>
            </a:extLst>
          </p:cNvPr>
          <p:cNvSpPr/>
          <p:nvPr/>
        </p:nvSpPr>
        <p:spPr>
          <a:xfrm>
            <a:off x="787538" y="4441747"/>
            <a:ext cx="918440" cy="8234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5367" rtl="0" eaLnBrk="1" fontAlgn="auto" latinLnBrk="0" hangingPunct="1">
              <a:lnSpc>
                <a:spcPct val="100000"/>
              </a:lnSpc>
              <a:spcBef>
                <a:spcPts val="2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Lato Light"/>
              </a:rPr>
              <a:t>4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65AC263-7678-46F0-91CA-56F496BC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b="1" dirty="0">
                <a:solidFill>
                  <a:srgbClr val="FFC000"/>
                </a:solidFill>
              </a:rPr>
              <a:t>Comentarios iniciales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8BB9DA-806A-6426-4E01-6357CF45B092}"/>
              </a:ext>
            </a:extLst>
          </p:cNvPr>
          <p:cNvSpPr/>
          <p:nvPr/>
        </p:nvSpPr>
        <p:spPr>
          <a:xfrm>
            <a:off x="443381" y="5433050"/>
            <a:ext cx="11003279" cy="1427558"/>
          </a:xfrm>
          <a:prstGeom prst="rect">
            <a:avLst/>
          </a:prstGeom>
          <a:solidFill>
            <a:srgbClr val="3B3B47">
              <a:alpha val="7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455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50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A4FBA2-D1B2-7958-736C-7279FB89062A}"/>
              </a:ext>
            </a:extLst>
          </p:cNvPr>
          <p:cNvSpPr/>
          <p:nvPr/>
        </p:nvSpPr>
        <p:spPr>
          <a:xfrm>
            <a:off x="576072" y="5646340"/>
            <a:ext cx="1308112" cy="8234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5367" rtl="0" eaLnBrk="1" fontAlgn="auto" latinLnBrk="0" hangingPunct="1">
              <a:lnSpc>
                <a:spcPct val="100000"/>
              </a:lnSpc>
              <a:spcBef>
                <a:spcPts val="2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/>
                <a:ea typeface="+mn-ea"/>
                <a:cs typeface="Lato Light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AFD31-2DBA-C01D-73E9-6CF3966676CD}"/>
              </a:ext>
            </a:extLst>
          </p:cNvPr>
          <p:cNvSpPr txBox="1"/>
          <p:nvPr/>
        </p:nvSpPr>
        <p:spPr>
          <a:xfrm>
            <a:off x="1833614" y="5656890"/>
            <a:ext cx="9867276" cy="105567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L" sz="2000" dirty="0">
                <a:solidFill>
                  <a:schemeClr val="bg1"/>
                </a:solidFill>
              </a:rPr>
              <a:t>El gran desafío es lograr </a:t>
            </a:r>
            <a:r>
              <a:rPr lang="es-CL" sz="2000" dirty="0">
                <a:solidFill>
                  <a:srgbClr val="FFC000"/>
                </a:solidFill>
              </a:rPr>
              <a:t>equilibrio</a:t>
            </a:r>
            <a:r>
              <a:rPr lang="es-CL" sz="2000" dirty="0">
                <a:solidFill>
                  <a:schemeClr val="bg1"/>
                </a:solidFill>
              </a:rPr>
              <a:t> entre el necesario crecimiento de la inversión minera y la ansiedad de recaudar tributos en el corto plazo y, todo ello, en un contexto de estándares ESG cada vez más exigentes</a:t>
            </a: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s-CL" sz="12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AF1ABAD6-C84F-479D-B2E2-9CFCF0F8D41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2999" b="1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4E5B1F-DC99-4A50-96B7-C6F30BBBDE65}"/>
              </a:ext>
            </a:extLst>
          </p:cNvPr>
          <p:cNvSpPr/>
          <p:nvPr/>
        </p:nvSpPr>
        <p:spPr>
          <a:xfrm>
            <a:off x="4038430" y="510646"/>
            <a:ext cx="2452586" cy="6148946"/>
          </a:xfrm>
          <a:prstGeom prst="rect">
            <a:avLst/>
          </a:prstGeom>
          <a:solidFill>
            <a:srgbClr val="1F1F2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1101CB-A7F4-4D30-BBB1-E0A1D0DE0467}"/>
              </a:ext>
            </a:extLst>
          </p:cNvPr>
          <p:cNvSpPr/>
          <p:nvPr/>
        </p:nvSpPr>
        <p:spPr>
          <a:xfrm>
            <a:off x="6572235" y="527984"/>
            <a:ext cx="2436566" cy="6148946"/>
          </a:xfrm>
          <a:prstGeom prst="rect">
            <a:avLst/>
          </a:prstGeom>
          <a:solidFill>
            <a:srgbClr val="1F1F2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4F45E4-08DF-4747-BC4E-39FDB595D10C}"/>
              </a:ext>
            </a:extLst>
          </p:cNvPr>
          <p:cNvSpPr/>
          <p:nvPr/>
        </p:nvSpPr>
        <p:spPr>
          <a:xfrm>
            <a:off x="9175696" y="527984"/>
            <a:ext cx="2436566" cy="5551853"/>
          </a:xfrm>
          <a:prstGeom prst="rect">
            <a:avLst/>
          </a:prstGeom>
          <a:solidFill>
            <a:srgbClr val="1F1F2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sz="1200">
                <a:solidFill>
                  <a:schemeClr val="tx1"/>
                </a:solidFill>
              </a:rPr>
              <a:t>Como grandes contribuyentes, hay especial escritinio de la autoridad tributaria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354E28-29D3-42B7-B448-1360F2157985}"/>
              </a:ext>
            </a:extLst>
          </p:cNvPr>
          <p:cNvSpPr txBox="1"/>
          <p:nvPr/>
        </p:nvSpPr>
        <p:spPr>
          <a:xfrm>
            <a:off x="9465252" y="4789402"/>
            <a:ext cx="1712380" cy="10956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marR="0" lvl="0" indent="-171450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Como grandes contribuyentes, hay especial escrutinio de la autoridad tributaria</a:t>
            </a:r>
          </a:p>
          <a:p>
            <a:pPr marL="171450" marR="0" lvl="0" indent="-171450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AD52D43-828A-441A-9ACB-23550B6BB448}"/>
              </a:ext>
            </a:extLst>
          </p:cNvPr>
          <p:cNvSpPr/>
          <p:nvPr/>
        </p:nvSpPr>
        <p:spPr>
          <a:xfrm>
            <a:off x="4248270" y="423618"/>
            <a:ext cx="2162292" cy="1110248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ALTOS REQUERIMIENTOS DE CAPTAL / FINANCIAMIENTO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447E13-1B25-4381-A58C-89DB17E2D901}"/>
              </a:ext>
            </a:extLst>
          </p:cNvPr>
          <p:cNvSpPr txBox="1"/>
          <p:nvPr/>
        </p:nvSpPr>
        <p:spPr>
          <a:xfrm>
            <a:off x="4248270" y="1382970"/>
            <a:ext cx="2040574" cy="21898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rgbClr val="27ACAA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…Antes de generar ingresos</a:t>
            </a:r>
          </a:p>
          <a:p>
            <a:pPr marL="171450" marR="0" lvl="0" indent="-171450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Cada vez más escaso y averso al riesgo; feroz competencia por capital</a:t>
            </a:r>
          </a:p>
          <a:p>
            <a:pPr marL="171450" marR="0" lvl="0" indent="-171450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es-CL" sz="1200" dirty="0">
                <a:solidFill>
                  <a:prstClr val="white"/>
                </a:solidFill>
                <a:latin typeface="EYInterstate Light" panose="02000506000000020004" pitchFamily="2" charset="0"/>
              </a:rPr>
              <a:t>Plazos de desarrollo y retorno largos e inciertos</a:t>
            </a:r>
          </a:p>
          <a:p>
            <a:pPr marL="171450" marR="0" lvl="0" indent="-171450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Capital invertido queda cautivo</a:t>
            </a:r>
          </a:p>
          <a:p>
            <a:pPr marL="171450" marR="0" lvl="0" indent="-171450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8D1CE83-C7E3-46E3-B5A9-0833C07B26F4}"/>
              </a:ext>
            </a:extLst>
          </p:cNvPr>
          <p:cNvSpPr/>
          <p:nvPr/>
        </p:nvSpPr>
        <p:spPr>
          <a:xfrm>
            <a:off x="6788708" y="1386226"/>
            <a:ext cx="2078845" cy="945411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EXPOSICIÓN A MULTIPLES OTROS RIESGOS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B87A6E-65A8-4AF6-8FE3-21208A3FA6E6}"/>
              </a:ext>
            </a:extLst>
          </p:cNvPr>
          <p:cNvSpPr txBox="1"/>
          <p:nvPr/>
        </p:nvSpPr>
        <p:spPr>
          <a:xfrm>
            <a:off x="6622727" y="2551022"/>
            <a:ext cx="2335582" cy="398416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A los riesgos de escasez y magnitud de capital, se suma: </a:t>
            </a:r>
          </a:p>
          <a:p>
            <a:pPr marL="628650" lvl="1" indent="-1714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LSO</a:t>
            </a:r>
          </a:p>
          <a:p>
            <a:pPr marL="628650" lvl="1" indent="-1714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permisos sectoriales</a:t>
            </a:r>
          </a:p>
          <a:p>
            <a:pPr marL="628650" lvl="1" indent="-1714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gestión medioambiental</a:t>
            </a:r>
          </a:p>
          <a:p>
            <a:pPr marL="628650" lvl="1" indent="-1714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relación con las comunidades</a:t>
            </a:r>
          </a:p>
          <a:p>
            <a:pPr marL="628650" lvl="1" indent="-1714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aumento de costos y bajas en productividad</a:t>
            </a:r>
          </a:p>
          <a:p>
            <a:pPr marL="628650" lvl="1" indent="-1714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desafíos en I+D+i</a:t>
            </a:r>
          </a:p>
          <a:p>
            <a:pPr marL="628650" lvl="1" indent="-1714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entorno geopolítico</a:t>
            </a:r>
          </a:p>
          <a:p>
            <a:pPr marL="628650" lvl="1" indent="-1714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cadena de suministro flexible</a:t>
            </a:r>
          </a:p>
          <a:p>
            <a:pPr marL="628650" lvl="1" indent="-1714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volatilidad de los precios</a:t>
            </a:r>
          </a:p>
          <a:p>
            <a:pPr marL="628650" lvl="1" indent="-1714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etc.</a:t>
            </a:r>
          </a:p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El riesgo aumenta a medida que avanza el desarrollo del proyecto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es-CL" dirty="0">
              <a:solidFill>
                <a:srgbClr val="FFE6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86BDF0-FC14-4E5A-ABC1-9CFE0DD6ABC2}"/>
              </a:ext>
            </a:extLst>
          </p:cNvPr>
          <p:cNvSpPr txBox="1"/>
          <p:nvPr/>
        </p:nvSpPr>
        <p:spPr>
          <a:xfrm>
            <a:off x="4248271" y="4630134"/>
            <a:ext cx="2109490" cy="18805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marR="0" lvl="0" indent="-171450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Extenso ciclo minero expuesto a  cambios </a:t>
            </a:r>
            <a:r>
              <a:rPr lang="es-CL" sz="1200" dirty="0">
                <a:solidFill>
                  <a:prstClr val="white"/>
                </a:solidFill>
                <a:latin typeface="EYInterstate Light" panose="02000506000000020004" pitchFamily="2" charset="0"/>
              </a:rPr>
              <a:t>políticos y regulatorios </a:t>
            </a:r>
          </a:p>
          <a:p>
            <a:pPr marL="171450" marR="0" lvl="0" indent="-171450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es-CL" sz="1200" dirty="0">
                <a:solidFill>
                  <a:prstClr val="white"/>
                </a:solidFill>
                <a:latin typeface="EYInterstate Light" panose="02000506000000020004" pitchFamily="2" charset="0"/>
              </a:rPr>
              <a:t>Modelo financiero expuesto a reformas tributarias, que cambian los supuestos de decisión</a:t>
            </a:r>
          </a:p>
          <a:p>
            <a:pPr marL="171450" marR="0" lvl="0" indent="-171450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es-CL" sz="1200" dirty="0">
                <a:solidFill>
                  <a:prstClr val="white"/>
                </a:solidFill>
                <a:latin typeface="EYInterstate Light" panose="02000506000000020004" pitchFamily="2" charset="0"/>
              </a:rPr>
              <a:t>Aumenta riesgo soberano que exige mayores compensaciones en futuras inversiones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990AAB8-D465-4621-ACE1-5E5D72E77265}"/>
              </a:ext>
            </a:extLst>
          </p:cNvPr>
          <p:cNvSpPr/>
          <p:nvPr/>
        </p:nvSpPr>
        <p:spPr>
          <a:xfrm>
            <a:off x="4369990" y="3525488"/>
            <a:ext cx="2056688" cy="1017618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MARCOS REGULATORIOS INESTABLES Y CAMBIANTES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1F58C7-6E8F-4749-AA72-3329747BF273}"/>
              </a:ext>
            </a:extLst>
          </p:cNvPr>
          <p:cNvSpPr txBox="1"/>
          <p:nvPr/>
        </p:nvSpPr>
        <p:spPr>
          <a:xfrm>
            <a:off x="9465252" y="2689989"/>
            <a:ext cx="2007615" cy="4708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marR="0" lvl="0" indent="-171450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27ACA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es-CL" sz="1200" dirty="0">
                <a:solidFill>
                  <a:prstClr val="white"/>
                </a:solidFill>
                <a:latin typeface="EYInterstate Light" panose="02000506000000020004" pitchFamily="2" charset="0"/>
              </a:rPr>
              <a:t>Altos costos que se concentra al final de la operación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2F17EE6-CC54-414C-8B8F-42F6B893EB71}"/>
              </a:ext>
            </a:extLst>
          </p:cNvPr>
          <p:cNvSpPr/>
          <p:nvPr/>
        </p:nvSpPr>
        <p:spPr>
          <a:xfrm>
            <a:off x="9390171" y="1314389"/>
            <a:ext cx="2007615" cy="959924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CIERRE DE FAENAS MINERAS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F4A3B4C-5B04-4DFC-904F-5E61CA943E67}"/>
              </a:ext>
            </a:extLst>
          </p:cNvPr>
          <p:cNvSpPr/>
          <p:nvPr/>
        </p:nvSpPr>
        <p:spPr>
          <a:xfrm>
            <a:off x="9434697" y="3697113"/>
            <a:ext cx="1971545" cy="1025670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PERMANENTE ESCRUTINIO DE LOS GRUPOS DE INTERES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8F26E5D-0B07-4D66-BA97-79DE8990E642}"/>
              </a:ext>
            </a:extLst>
          </p:cNvPr>
          <p:cNvSpPr txBox="1">
            <a:spLocks/>
          </p:cNvSpPr>
          <p:nvPr/>
        </p:nvSpPr>
        <p:spPr>
          <a:xfrm>
            <a:off x="481900" y="423618"/>
            <a:ext cx="3376410" cy="2185214"/>
          </a:xfrm>
          <a:prstGeom prst="rect">
            <a:avLst/>
          </a:prstGeom>
        </p:spPr>
        <p:txBody>
          <a:bodyPr vert="horz" wrap="square" anchor="t">
            <a:spAutoFit/>
          </a:bodyPr>
          <a:lstStyle>
            <a:lvl1pPr algn="l" defTabSz="68543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da-DK" sz="4000" dirty="0"/>
              <a:t>Los riesgos inherentes de la industria minera</a:t>
            </a:r>
          </a:p>
        </p:txBody>
      </p:sp>
      <p:sp>
        <p:nvSpPr>
          <p:cNvPr id="57" name="object 22">
            <a:extLst>
              <a:ext uri="{FF2B5EF4-FFF2-40B4-BE49-F238E27FC236}">
                <a16:creationId xmlns:a16="http://schemas.microsoft.com/office/drawing/2014/main" id="{83F431FA-3029-43DB-A82F-871C88BCDEE0}"/>
              </a:ext>
            </a:extLst>
          </p:cNvPr>
          <p:cNvSpPr txBox="1"/>
          <p:nvPr/>
        </p:nvSpPr>
        <p:spPr>
          <a:xfrm>
            <a:off x="627930" y="3115098"/>
            <a:ext cx="3204480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CL" sz="2000" dirty="0">
                <a:solidFill>
                  <a:srgbClr val="FFC000"/>
                </a:solidFill>
                <a:latin typeface="EYInterstate Light" panose="02000506000000020004" pitchFamily="2" charset="0"/>
              </a:rPr>
              <a:t>No obstante el rol sustantivo de la minería, ésta presenta riesgos y particularidades inherentes, que </a:t>
            </a:r>
            <a:r>
              <a:rPr lang="es-CL" sz="2000" b="1" dirty="0">
                <a:solidFill>
                  <a:srgbClr val="FFC000"/>
                </a:solidFill>
                <a:latin typeface="EYInterstate Light" panose="02000506000000020004" pitchFamily="2" charset="0"/>
              </a:rPr>
              <a:t>deben </a:t>
            </a:r>
            <a:r>
              <a:rPr lang="es-CL" sz="2000" dirty="0">
                <a:solidFill>
                  <a:srgbClr val="FFC000"/>
                </a:solidFill>
                <a:latin typeface="EYInterstate Light" panose="02000506000000020004" pitchFamily="2" charset="0"/>
              </a:rPr>
              <a:t>ser entendidos y gestionados por las políticas públicas al diseñar del marco tributario de la minería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9A1066-F3B6-44FA-BB3D-67B26EEF1441}"/>
              </a:ext>
            </a:extLst>
          </p:cNvPr>
          <p:cNvSpPr/>
          <p:nvPr/>
        </p:nvSpPr>
        <p:spPr>
          <a:xfrm>
            <a:off x="204870" y="3830010"/>
            <a:ext cx="45719" cy="2762963"/>
          </a:xfrm>
          <a:prstGeom prst="rect">
            <a:avLst/>
          </a:prstGeom>
          <a:solidFill>
            <a:srgbClr val="FFE6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/>
      <p:bldP spid="31" grpId="0" animBg="1"/>
      <p:bldP spid="32" grpId="0"/>
      <p:bldP spid="34" grpId="0" animBg="1"/>
      <p:bldP spid="36" grpId="0"/>
      <p:bldP spid="40" grpId="0"/>
      <p:bldP spid="43" grpId="0" animBg="1"/>
      <p:bldP spid="47" grpId="0"/>
      <p:bldP spid="49" grpId="0" animBg="1"/>
      <p:bldP spid="53" grpId="0" animBg="1"/>
      <p:bldP spid="54" grpId="0"/>
      <p:bldP spid="57" grpId="0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EF8C8F3-37FB-4E84-86FD-0AA25EBBDC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7577710"/>
              </p:ext>
            </p:extLst>
          </p:nvPr>
        </p:nvGraphicFramePr>
        <p:xfrm>
          <a:off x="1587" y="337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EF8C8F3-37FB-4E84-86FD-0AA25EBBDC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337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D8E7D03-C9C0-4A79-B2A4-174F5DC3540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marR="0" lvl="0" indent="0" algn="ctr" defTabSz="455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167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3C4AD7E-E51E-4370-8342-5223E911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475488"/>
            <a:ext cx="10879328" cy="339216"/>
          </a:xfrm>
        </p:spPr>
        <p:txBody>
          <a:bodyPr/>
          <a:lstStyle/>
          <a:p>
            <a:r>
              <a:rPr lang="es-CL" sz="3200" b="1" dirty="0">
                <a:solidFill>
                  <a:srgbClr val="FFC000"/>
                </a:solidFill>
              </a:rPr>
              <a:t>Los Principios Tributarios desarrolladores de la Minería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618218-D520-D9FE-0853-EC932CFD6AA9}"/>
              </a:ext>
            </a:extLst>
          </p:cNvPr>
          <p:cNvSpPr txBox="1"/>
          <p:nvPr/>
        </p:nvSpPr>
        <p:spPr>
          <a:xfrm>
            <a:off x="759125" y="1243584"/>
            <a:ext cx="10299939" cy="387182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s-CL" dirty="0">
                <a:solidFill>
                  <a:srgbClr val="FFC000"/>
                </a:solidFill>
              </a:rPr>
              <a:t>No existe un sistema único perfecto </a:t>
            </a:r>
            <a:r>
              <a:rPr lang="es-CL" dirty="0">
                <a:solidFill>
                  <a:schemeClr val="bg1"/>
                </a:solidFill>
              </a:rPr>
              <a:t>para todas las jurisdicciones y minerales; el diseño tributario es complejo y específico al contexto </a:t>
            </a: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s-CL" dirty="0">
              <a:solidFill>
                <a:schemeClr val="bg1"/>
              </a:solidFill>
            </a:endParaRP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s-CL" dirty="0">
                <a:solidFill>
                  <a:schemeClr val="bg1"/>
                </a:solidFill>
              </a:rPr>
              <a:t>Se requiere de </a:t>
            </a:r>
            <a:r>
              <a:rPr lang="es-CL" dirty="0">
                <a:solidFill>
                  <a:srgbClr val="FFC000"/>
                </a:solidFill>
              </a:rPr>
              <a:t>diálogo y colaboración </a:t>
            </a:r>
            <a:r>
              <a:rPr lang="es-CL" dirty="0">
                <a:solidFill>
                  <a:schemeClr val="bg1"/>
                </a:solidFill>
              </a:rPr>
              <a:t>entre gobierno, mineras y otras partes interesadas para obtener un régimen tributario que estimule a las mineras a invertir en exploración y a desarrollar la minería y a la vez asegure ingresos justos a los estados y gobiernos anfitriones y beneficios a los ciudadanos</a:t>
            </a: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s-CL" dirty="0">
              <a:solidFill>
                <a:schemeClr val="bg1"/>
              </a:solidFill>
            </a:endParaRP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s-CL" dirty="0">
                <a:solidFill>
                  <a:schemeClr val="bg1"/>
                </a:solidFill>
              </a:rPr>
              <a:t>Hay coincidencia que la inversión minera se desarrolla mejor en </a:t>
            </a:r>
            <a:r>
              <a:rPr lang="es-CL" dirty="0">
                <a:solidFill>
                  <a:srgbClr val="FFC000"/>
                </a:solidFill>
              </a:rPr>
              <a:t>regímenes que son claros, estables y con administraciones tributarias  transparentes</a:t>
            </a:r>
            <a:endParaRPr lang="es-CL" dirty="0">
              <a:solidFill>
                <a:schemeClr val="bg1"/>
              </a:solidFill>
            </a:endParaRP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s-CL" dirty="0">
              <a:solidFill>
                <a:schemeClr val="bg1"/>
              </a:solidFill>
            </a:endParaRP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s-CL" dirty="0">
                <a:solidFill>
                  <a:schemeClr val="bg1"/>
                </a:solidFill>
              </a:rPr>
              <a:t>Las características del negocio, tan distinto a otras industrias, amerita un </a:t>
            </a:r>
            <a:r>
              <a:rPr lang="es-CL" dirty="0">
                <a:solidFill>
                  <a:srgbClr val="FFC000"/>
                </a:solidFill>
              </a:rPr>
              <a:t>régimen tributario consistente a esa realidad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8AF43-DEED-3F30-76AE-4AB8F1D06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27C7A36-05A1-42E5-1683-9D8353B8CE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337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27C7A36-05A1-42E5-1683-9D8353B8C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337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5A2A49B1-EB99-1B05-A6D8-27BFE325FFA6}"/>
              </a:ext>
            </a:extLst>
          </p:cNvPr>
          <p:cNvSpPr/>
          <p:nvPr/>
        </p:nvSpPr>
        <p:spPr>
          <a:xfrm>
            <a:off x="310551" y="1078302"/>
            <a:ext cx="3875875" cy="557853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b="1" dirty="0">
                <a:solidFill>
                  <a:srgbClr val="FFC000"/>
                </a:solidFill>
              </a:rPr>
              <a:t>REGALIAS MINERAS</a:t>
            </a:r>
          </a:p>
          <a:p>
            <a:pPr algn="ctr"/>
            <a:endParaRPr lang="es-CL" sz="1200" dirty="0">
              <a:solidFill>
                <a:srgbClr val="FFC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Esenciales en un régimen tributario minero; </a:t>
            </a:r>
            <a:r>
              <a:rPr lang="es-CL" sz="1200" dirty="0">
                <a:solidFill>
                  <a:srgbClr val="FFC000"/>
                </a:solidFill>
              </a:rPr>
              <a:t>compensan</a:t>
            </a:r>
            <a:r>
              <a:rPr lang="es-CL" sz="1200" dirty="0">
                <a:solidFill>
                  <a:schemeClr val="bg1"/>
                </a:solidFill>
              </a:rPr>
              <a:t> la extracción de recursos naturales agotables pertenecientes al estado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Múltiples </a:t>
            </a:r>
            <a:r>
              <a:rPr lang="es-CL" sz="1200" dirty="0">
                <a:solidFill>
                  <a:srgbClr val="FFC000"/>
                </a:solidFill>
              </a:rPr>
              <a:t>formas</a:t>
            </a:r>
            <a:r>
              <a:rPr lang="es-CL" sz="1200" dirty="0">
                <a:solidFill>
                  <a:schemeClr val="bg1"/>
                </a:solidFill>
              </a:rPr>
              <a:t> jurídicas y económicas de regalías mineras, pero todas deben  proporcionar al estado anfitrión un rendimiento estable y previsible de sus recursos naturales, </a:t>
            </a:r>
            <a:r>
              <a:rPr lang="es-CL" sz="1200" dirty="0">
                <a:solidFill>
                  <a:srgbClr val="FFC000"/>
                </a:solidFill>
              </a:rPr>
              <a:t>independientemente de la rentabilidad y desde el inicio de las operaciones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Los regímenes tributarios basados solo en la rentabilidad pueden resultar</a:t>
            </a:r>
            <a:r>
              <a:rPr lang="es-CL" sz="1200" dirty="0">
                <a:solidFill>
                  <a:srgbClr val="FFC000"/>
                </a:solidFill>
              </a:rPr>
              <a:t> impopulares </a:t>
            </a:r>
            <a:r>
              <a:rPr lang="es-CL" sz="1200" dirty="0">
                <a:solidFill>
                  <a:schemeClr val="bg1"/>
                </a:solidFill>
              </a:rPr>
              <a:t>para gobiernos y comunidades en períodos sostenidos de baja rentabilidad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Se deben limitar regalías sobre</a:t>
            </a:r>
            <a:r>
              <a:rPr lang="es-CL" sz="1200" dirty="0">
                <a:solidFill>
                  <a:srgbClr val="FFC000"/>
                </a:solidFill>
              </a:rPr>
              <a:t> base de ventas brutas</a:t>
            </a:r>
            <a:r>
              <a:rPr lang="es-CL" sz="1200" dirty="0">
                <a:solidFill>
                  <a:schemeClr val="bg1"/>
                </a:solidFill>
              </a:rPr>
              <a:t> que impactan a proyectos mineros marginales, reduciendo el recurso explotable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Régimen de regalías debidamente</a:t>
            </a:r>
            <a:r>
              <a:rPr lang="es-CL" sz="1200" dirty="0">
                <a:solidFill>
                  <a:srgbClr val="FFC000"/>
                </a:solidFill>
              </a:rPr>
              <a:t> integrado</a:t>
            </a:r>
            <a:r>
              <a:rPr lang="es-CL" sz="1200" dirty="0">
                <a:solidFill>
                  <a:schemeClr val="bg1"/>
                </a:solidFill>
              </a:rPr>
              <a:t> con los impuestos a la renta corporativos</a:t>
            </a:r>
          </a:p>
          <a:p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La base impositiva de las regalías debería ser lo más cercana al</a:t>
            </a:r>
            <a:r>
              <a:rPr lang="es-CL" sz="1200" dirty="0">
                <a:solidFill>
                  <a:srgbClr val="FFC000"/>
                </a:solidFill>
              </a:rPr>
              <a:t> punto de extracción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Las tasas deberían variar también según el </a:t>
            </a:r>
            <a:r>
              <a:rPr lang="es-CL" sz="1200" dirty="0">
                <a:solidFill>
                  <a:srgbClr val="FFC000"/>
                </a:solidFill>
              </a:rPr>
              <a:t>producto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9D2BFAD-1B7F-333D-7E5F-907CD1F6A7BB}"/>
              </a:ext>
            </a:extLst>
          </p:cNvPr>
          <p:cNvSpPr/>
          <p:nvPr/>
        </p:nvSpPr>
        <p:spPr>
          <a:xfrm>
            <a:off x="4390644" y="1078301"/>
            <a:ext cx="3410712" cy="4572691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b="1" dirty="0">
                <a:solidFill>
                  <a:srgbClr val="FFC000"/>
                </a:solidFill>
              </a:rPr>
              <a:t>IMPUESTO A LA RENTA CORPORATIVA</a:t>
            </a:r>
          </a:p>
          <a:p>
            <a:pPr algn="ctr"/>
            <a:endParaRPr lang="es-CL" b="1" dirty="0">
              <a:solidFill>
                <a:srgbClr val="FFC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Su aplicación bastante </a:t>
            </a:r>
            <a:r>
              <a:rPr lang="es-CL" sz="1200" dirty="0">
                <a:solidFill>
                  <a:srgbClr val="FFC000"/>
                </a:solidFill>
              </a:rPr>
              <a:t>menos polémica</a:t>
            </a:r>
            <a:r>
              <a:rPr lang="es-CL" sz="1200" dirty="0">
                <a:solidFill>
                  <a:schemeClr val="bg1"/>
                </a:solidFill>
              </a:rPr>
              <a:t> que las regalías por su aplicación general a todos los sectores productivos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Proporciona a estado anfitrión una parte en la </a:t>
            </a:r>
            <a:r>
              <a:rPr lang="es-CL" sz="1200" dirty="0">
                <a:solidFill>
                  <a:srgbClr val="FFC000"/>
                </a:solidFill>
              </a:rPr>
              <a:t>ganancias y rentabilidad</a:t>
            </a:r>
            <a:r>
              <a:rPr lang="es-CL" sz="1200" dirty="0">
                <a:solidFill>
                  <a:schemeClr val="bg1"/>
                </a:solidFill>
              </a:rPr>
              <a:t> de las operaciones mineras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Debe estar </a:t>
            </a:r>
            <a:r>
              <a:rPr lang="es-CL" sz="1200" dirty="0">
                <a:solidFill>
                  <a:srgbClr val="FFC000"/>
                </a:solidFill>
              </a:rPr>
              <a:t>integrado</a:t>
            </a:r>
            <a:r>
              <a:rPr lang="es-CL" sz="1200" dirty="0">
                <a:solidFill>
                  <a:schemeClr val="bg1"/>
                </a:solidFill>
              </a:rPr>
              <a:t> con las regalías, de modo de no causar una carga tributaria excesiva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Un buen diseño de impuesto corporativo supone una tasa competitiva y una base que reconozca la </a:t>
            </a:r>
            <a:r>
              <a:rPr lang="es-CL" sz="1200" dirty="0">
                <a:solidFill>
                  <a:srgbClr val="FFC000"/>
                </a:solidFill>
              </a:rPr>
              <a:t>identidad</a:t>
            </a:r>
            <a:r>
              <a:rPr lang="es-CL" sz="1200" dirty="0">
                <a:solidFill>
                  <a:schemeClr val="bg1"/>
                </a:solidFill>
              </a:rPr>
              <a:t> del respectivo sector económico.  Por ejemplo en la minería, los impuestos corporativos deberían estimular la exploración minera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endParaRPr lang="es-CL" sz="1200" dirty="0">
              <a:solidFill>
                <a:schemeClr val="bg1"/>
              </a:solidFill>
            </a:endParaRPr>
          </a:p>
          <a:p>
            <a:endParaRPr lang="es-CL" sz="1200" dirty="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39C1B1A-5DC5-6CD5-4C74-F6E675F253E4}"/>
              </a:ext>
            </a:extLst>
          </p:cNvPr>
          <p:cNvSpPr/>
          <p:nvPr/>
        </p:nvSpPr>
        <p:spPr>
          <a:xfrm>
            <a:off x="8005574" y="1078301"/>
            <a:ext cx="3985143" cy="565030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b="1" dirty="0">
                <a:solidFill>
                  <a:srgbClr val="FFC000"/>
                </a:solidFill>
              </a:rPr>
              <a:t>DEDUCCIONES A LA BASE IMPONIBLE Y CRÉDITOS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s-CL" sz="1200" dirty="0">
              <a:solidFill>
                <a:srgbClr val="FFC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FFC000"/>
                </a:solidFill>
              </a:rPr>
              <a:t>Alivio fiscal oportuno</a:t>
            </a:r>
            <a:r>
              <a:rPr lang="es-CL" sz="1200" dirty="0">
                <a:solidFill>
                  <a:schemeClr val="bg1"/>
                </a:solidFill>
              </a:rPr>
              <a:t>, reconociendo temprano los distintos tipos de gastos a lo largo del ciclo del negocio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Tratamientos especiales a los gastos de </a:t>
            </a:r>
            <a:r>
              <a:rPr lang="es-CL" sz="1200" dirty="0">
                <a:solidFill>
                  <a:srgbClr val="FFC000"/>
                </a:solidFill>
              </a:rPr>
              <a:t>desarrollo e inversiones en activos fijos</a:t>
            </a:r>
            <a:r>
              <a:rPr lang="es-CL" sz="1200" dirty="0">
                <a:solidFill>
                  <a:schemeClr val="bg1"/>
                </a:solidFill>
              </a:rPr>
              <a:t>, distanciándose de la oportunidad contable de reconocimiento de los gastos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Aconsejables los regímenes de </a:t>
            </a:r>
            <a:r>
              <a:rPr lang="es-CL" sz="1200" dirty="0">
                <a:solidFill>
                  <a:srgbClr val="FFC000"/>
                </a:solidFill>
              </a:rPr>
              <a:t>depreciación acelerada </a:t>
            </a:r>
            <a:r>
              <a:rPr lang="es-CL" sz="1200" dirty="0">
                <a:solidFill>
                  <a:schemeClr val="bg1"/>
                </a:solidFill>
              </a:rPr>
              <a:t>de activos fijos y demás inversiones en desarrollo minero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Se aconsejan medidas que fomenten el crecimiento y la inversión, por medio de créditos a la inversión en </a:t>
            </a:r>
            <a:r>
              <a:rPr lang="es-CL" sz="1200" dirty="0">
                <a:solidFill>
                  <a:srgbClr val="FFC000"/>
                </a:solidFill>
              </a:rPr>
              <a:t>I+D+i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Reducción de retenciones a los costos de</a:t>
            </a:r>
            <a:r>
              <a:rPr lang="es-CL" sz="1200" dirty="0">
                <a:solidFill>
                  <a:srgbClr val="FFC000"/>
                </a:solidFill>
              </a:rPr>
              <a:t> financiamiento y de traspaso de tecnologías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Aceptación del gasto por </a:t>
            </a:r>
            <a:r>
              <a:rPr lang="es-CL" sz="1200" dirty="0">
                <a:solidFill>
                  <a:srgbClr val="FFC000"/>
                </a:solidFill>
              </a:rPr>
              <a:t>programas sociales</a:t>
            </a:r>
            <a:r>
              <a:rPr lang="es-CL" sz="1200" dirty="0">
                <a:solidFill>
                  <a:schemeClr val="bg1"/>
                </a:solidFill>
              </a:rPr>
              <a:t> con comunidades y para estimular reducción de impactos </a:t>
            </a:r>
            <a:r>
              <a:rPr lang="es-CL" sz="1200" dirty="0">
                <a:solidFill>
                  <a:srgbClr val="FFC000"/>
                </a:solidFill>
              </a:rPr>
              <a:t>medioambientales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Asegurar la deducción oportuna  de los </a:t>
            </a:r>
            <a:r>
              <a:rPr lang="es-CL" sz="1200" dirty="0">
                <a:solidFill>
                  <a:srgbClr val="FFC000"/>
                </a:solidFill>
              </a:rPr>
              <a:t>gastos de cierre</a:t>
            </a:r>
            <a:r>
              <a:rPr lang="es-CL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8F2FCCA-EA9A-6D08-BBD3-107574747E7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marR="0" lvl="0" indent="0" algn="ctr" defTabSz="455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167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64E9097-0C44-7A89-573A-82E275D7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8" y="129396"/>
            <a:ext cx="10936952" cy="810883"/>
          </a:xfrm>
          <a:solidFill>
            <a:schemeClr val="tx1"/>
          </a:solidFill>
        </p:spPr>
        <p:txBody>
          <a:bodyPr/>
          <a:lstStyle/>
          <a:p>
            <a:r>
              <a:rPr lang="es-CL" sz="3200" b="1" dirty="0">
                <a:solidFill>
                  <a:srgbClr val="FFC000"/>
                </a:solidFill>
              </a:rPr>
              <a:t>Los elementos de diseño tributario desarrolladores</a:t>
            </a:r>
            <a:br>
              <a:rPr lang="es-CL" sz="3200" b="1" dirty="0">
                <a:solidFill>
                  <a:srgbClr val="FFC000"/>
                </a:solidFill>
              </a:rPr>
            </a:br>
            <a:r>
              <a:rPr lang="es-CL" sz="3200" b="1" dirty="0">
                <a:solidFill>
                  <a:srgbClr val="FFC000"/>
                </a:solidFill>
              </a:rPr>
              <a:t>de la Minería</a:t>
            </a:r>
          </a:p>
        </p:txBody>
      </p:sp>
    </p:spTree>
    <p:extLst>
      <p:ext uri="{BB962C8B-B14F-4D97-AF65-F5344CB8AC3E}">
        <p14:creationId xmlns:p14="http://schemas.microsoft.com/office/powerpoint/2010/main" val="267109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67D16-850C-2827-B5D8-7FD536675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CE1A01-F40B-E9BF-F55F-2B3DB576E4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337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CE1A01-F40B-E9BF-F55F-2B3DB576E4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337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>
            <a:extLst>
              <a:ext uri="{FF2B5EF4-FFF2-40B4-BE49-F238E27FC236}">
                <a16:creationId xmlns:a16="http://schemas.microsoft.com/office/drawing/2014/main" id="{0394B09B-7CDF-D510-EFC3-B4D6CF369414}"/>
              </a:ext>
            </a:extLst>
          </p:cNvPr>
          <p:cNvSpPr/>
          <p:nvPr/>
        </p:nvSpPr>
        <p:spPr>
          <a:xfrm>
            <a:off x="491706" y="1265779"/>
            <a:ext cx="3864634" cy="5454198"/>
          </a:xfrm>
          <a:prstGeom prst="rect">
            <a:avLst/>
          </a:prstGeom>
          <a:solidFill>
            <a:srgbClr val="26262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b="1" dirty="0">
                <a:solidFill>
                  <a:srgbClr val="FFC000"/>
                </a:solidFill>
              </a:rPr>
              <a:t>COMPETITIVIDAD  INTERNACIONAL</a:t>
            </a:r>
          </a:p>
          <a:p>
            <a:pPr algn="ctr"/>
            <a:endParaRPr lang="es-CL" sz="1200" dirty="0">
              <a:solidFill>
                <a:srgbClr val="FFC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Los regímenes tributarios no solo deben atraer mayor inversión, sino además deben ser </a:t>
            </a:r>
            <a:r>
              <a:rPr lang="es-CL" sz="1200" dirty="0">
                <a:solidFill>
                  <a:srgbClr val="FFC000"/>
                </a:solidFill>
              </a:rPr>
              <a:t>mejores que los regímenes de otras jurisdicciones</a:t>
            </a:r>
            <a:r>
              <a:rPr lang="es-CL" sz="1200" dirty="0">
                <a:solidFill>
                  <a:schemeClr val="bg1"/>
                </a:solidFill>
              </a:rPr>
              <a:t>; no sólo compiten entre sí los posibles proyectos de inversión dentro de las empresas, sino que también las jurisdicciones donde instalan tales proyectos de inversión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En un régimen fiscal importará su diseño simple y eficaz  en promover la inversión, pero también el nivel de </a:t>
            </a:r>
            <a:r>
              <a:rPr lang="es-CL" sz="1200" dirty="0">
                <a:solidFill>
                  <a:srgbClr val="FFC000"/>
                </a:solidFill>
              </a:rPr>
              <a:t>carga fiscal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Y, por sobre todo, el elemento de alta competitividad es la </a:t>
            </a:r>
            <a:r>
              <a:rPr lang="es-CL" sz="1200" dirty="0">
                <a:solidFill>
                  <a:srgbClr val="FFC000"/>
                </a:solidFill>
              </a:rPr>
              <a:t>estabilidad y previsibilidad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En un entorno de inversiones globalizado, la existencia de una amplia </a:t>
            </a:r>
            <a:r>
              <a:rPr lang="es-CL" sz="1200" dirty="0">
                <a:solidFill>
                  <a:srgbClr val="FFC000"/>
                </a:solidFill>
              </a:rPr>
              <a:t>red de tratados internacionales </a:t>
            </a:r>
            <a:r>
              <a:rPr lang="es-CL" sz="1200" dirty="0">
                <a:solidFill>
                  <a:schemeClr val="bg1"/>
                </a:solidFill>
              </a:rPr>
              <a:t>es altamente competitivo, tanto aquellos para evitar la doble tributación como los de libre comercio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B37CA81-1AFC-4C8E-11E2-3C8E98631D49}"/>
              </a:ext>
            </a:extLst>
          </p:cNvPr>
          <p:cNvSpPr/>
          <p:nvPr/>
        </p:nvSpPr>
        <p:spPr>
          <a:xfrm>
            <a:off x="4373592" y="1265777"/>
            <a:ext cx="3864634" cy="536793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b="1" dirty="0">
                <a:solidFill>
                  <a:srgbClr val="FFC000"/>
                </a:solidFill>
              </a:rPr>
              <a:t>ESTABILIDAD FISCAL</a:t>
            </a:r>
          </a:p>
          <a:p>
            <a:pPr algn="ctr"/>
            <a:endParaRPr lang="es-CL" sz="1200" dirty="0">
              <a:solidFill>
                <a:srgbClr val="FFC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Las mineras favorecen los países con</a:t>
            </a:r>
            <a:r>
              <a:rPr lang="es-CL" sz="1200" dirty="0">
                <a:solidFill>
                  <a:srgbClr val="FFC000"/>
                </a:solidFill>
              </a:rPr>
              <a:t> regímenes fiscales estables</a:t>
            </a:r>
            <a:r>
              <a:rPr lang="es-CL" sz="1200" dirty="0">
                <a:solidFill>
                  <a:schemeClr val="bg1"/>
                </a:solidFill>
              </a:rPr>
              <a:t> durante el ciclo completo de su negocio minero y especialmente durante la vida útil de sus proyectos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La estabilidad brinda certeza de la </a:t>
            </a:r>
            <a:r>
              <a:rPr lang="es-CL" sz="1200" dirty="0">
                <a:solidFill>
                  <a:srgbClr val="FFC000"/>
                </a:solidFill>
              </a:rPr>
              <a:t>modelación financiera</a:t>
            </a:r>
            <a:r>
              <a:rPr lang="es-CL" sz="1200" dirty="0">
                <a:solidFill>
                  <a:schemeClr val="bg1"/>
                </a:solidFill>
              </a:rPr>
              <a:t> del proyecto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Mientras mayor sea la certeza de estabilidad del régimen normativo, especialmente el tributario, mayor será la confianza y la consecuente  intención de inversión y </a:t>
            </a:r>
            <a:r>
              <a:rPr lang="es-CL" sz="1200" dirty="0">
                <a:solidFill>
                  <a:srgbClr val="FFC000"/>
                </a:solidFill>
              </a:rPr>
              <a:t>menor el requerimiento de rentabilidad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Cambios normativos después de la decisión de invertir afectan </a:t>
            </a:r>
            <a:r>
              <a:rPr lang="es-CL" sz="1200" dirty="0">
                <a:solidFill>
                  <a:srgbClr val="FFC000"/>
                </a:solidFill>
              </a:rPr>
              <a:t>desproporcionadamente</a:t>
            </a:r>
            <a:r>
              <a:rPr lang="es-CL" sz="1200" dirty="0">
                <a:solidFill>
                  <a:schemeClr val="bg1"/>
                </a:solidFill>
              </a:rPr>
              <a:t> a la confianza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Se sugiere ofrecer </a:t>
            </a:r>
            <a:r>
              <a:rPr lang="es-CL" sz="1200" dirty="0">
                <a:solidFill>
                  <a:srgbClr val="FFC000"/>
                </a:solidFill>
              </a:rPr>
              <a:t>alternativas de certeza tributaria</a:t>
            </a:r>
            <a:r>
              <a:rPr lang="es-CL" sz="1200" dirty="0">
                <a:solidFill>
                  <a:schemeClr val="bg1"/>
                </a:solidFill>
              </a:rPr>
              <a:t>, como regímenes de estabilidad fiscal; acuerdos anticipados de precios; límites a las cargas tributarias totales, entre otros métodos que otorguen certeza frente a posibles cambios normativos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2067D73-BCAF-59D4-3148-3F2066106F87}"/>
              </a:ext>
            </a:extLst>
          </p:cNvPr>
          <p:cNvSpPr/>
          <p:nvPr/>
        </p:nvSpPr>
        <p:spPr>
          <a:xfrm>
            <a:off x="8235208" y="1265778"/>
            <a:ext cx="3738255" cy="5367933"/>
          </a:xfrm>
          <a:prstGeom prst="rect">
            <a:avLst/>
          </a:prstGeom>
          <a:solidFill>
            <a:srgbClr val="26262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b="1" dirty="0">
                <a:solidFill>
                  <a:srgbClr val="FFC000"/>
                </a:solidFill>
              </a:rPr>
              <a:t>AMINISTRACIÓN TRIBUTARIA</a:t>
            </a:r>
          </a:p>
          <a:p>
            <a:pPr algn="ctr"/>
            <a:r>
              <a:rPr lang="es-CL" b="1" dirty="0">
                <a:solidFill>
                  <a:srgbClr val="FFC000"/>
                </a:solidFill>
              </a:rPr>
              <a:t>Y TRANSPARENCIA</a:t>
            </a:r>
          </a:p>
          <a:p>
            <a:pPr algn="ctr"/>
            <a:endParaRPr lang="es-CL" b="1" dirty="0">
              <a:solidFill>
                <a:srgbClr val="FFC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El rol de la autoridad tributaria administrativa es </a:t>
            </a:r>
            <a:r>
              <a:rPr lang="es-CL" sz="1200" dirty="0">
                <a:solidFill>
                  <a:srgbClr val="FFC000"/>
                </a:solidFill>
              </a:rPr>
              <a:t>fundamental</a:t>
            </a:r>
            <a:r>
              <a:rPr lang="es-CL" sz="1200" dirty="0">
                <a:solidFill>
                  <a:schemeClr val="bg1"/>
                </a:solidFill>
              </a:rPr>
              <a:t> dentro del diseño de un régimen tributario desarrollador de la industria minera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FFC000"/>
                </a:solidFill>
              </a:rPr>
              <a:t>Procesos administrativo y fiscalizaciones </a:t>
            </a:r>
            <a:r>
              <a:rPr lang="es-CL" sz="1200" dirty="0">
                <a:solidFill>
                  <a:schemeClr val="bg1"/>
                </a:solidFill>
              </a:rPr>
              <a:t>claras  y transparente que minimicen los costos de cumplimiento y generen certidumbre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Un actuar armonizado, transparente y eficiente de la autoridad tributaria promueve la </a:t>
            </a:r>
            <a:r>
              <a:rPr lang="es-CL" sz="1200" dirty="0">
                <a:solidFill>
                  <a:srgbClr val="FFC000"/>
                </a:solidFill>
              </a:rPr>
              <a:t>certidumbre fiscal y reduce costos de cumplimiento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Se debe fomentar un </a:t>
            </a:r>
            <a:r>
              <a:rPr lang="es-CL" sz="1200" dirty="0">
                <a:solidFill>
                  <a:srgbClr val="FFC000"/>
                </a:solidFill>
              </a:rPr>
              <a:t>relación transparente y colaborativa</a:t>
            </a:r>
            <a:r>
              <a:rPr lang="es-CL" sz="1200" dirty="0">
                <a:solidFill>
                  <a:schemeClr val="bg1"/>
                </a:solidFill>
              </a:rPr>
              <a:t> entre contribuyentes y autoridad, estimulando el comportamiento </a:t>
            </a:r>
            <a:r>
              <a:rPr lang="es-CL" sz="1200" dirty="0">
                <a:solidFill>
                  <a:srgbClr val="FFC000"/>
                </a:solidFill>
              </a:rPr>
              <a:t>sostenible tributariamente</a:t>
            </a:r>
            <a:r>
              <a:rPr lang="es-CL" sz="1200" dirty="0">
                <a:solidFill>
                  <a:schemeClr val="bg1"/>
                </a:solidFill>
              </a:rPr>
              <a:t> del contribuyente. Los acuerdos de colaboración dentro del marco de la sostenibilidad tributaria son una herramienta eficaz de certeza tributaria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chemeClr val="bg1"/>
                </a:solidFill>
              </a:rPr>
              <a:t>Las </a:t>
            </a:r>
            <a:r>
              <a:rPr lang="es-CL" sz="1200" dirty="0">
                <a:solidFill>
                  <a:srgbClr val="FFC000"/>
                </a:solidFill>
              </a:rPr>
              <a:t>recuperaciones o devoluciones</a:t>
            </a:r>
            <a:r>
              <a:rPr lang="es-CL" sz="1200" dirty="0">
                <a:solidFill>
                  <a:schemeClr val="bg1"/>
                </a:solidFill>
              </a:rPr>
              <a:t> de impuestos deben ser oportunas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chemeClr val="bg1"/>
              </a:solidFill>
            </a:endParaRPr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3B45724-8AD6-C0E1-B79F-E1D2E13CED9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marR="0" lvl="0" indent="0" algn="ctr" defTabSz="455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167" b="0" i="0" u="none" strike="noStrike" kern="120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5A593BE-316A-5661-031B-AD9A45345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>
                <a:solidFill>
                  <a:srgbClr val="FFC000"/>
                </a:solidFill>
              </a:rPr>
              <a:t>Los Principios Tributarios desarrolladores de la Minería</a:t>
            </a:r>
          </a:p>
        </p:txBody>
      </p:sp>
    </p:spTree>
    <p:extLst>
      <p:ext uri="{BB962C8B-B14F-4D97-AF65-F5344CB8AC3E}">
        <p14:creationId xmlns:p14="http://schemas.microsoft.com/office/powerpoint/2010/main" val="210481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djatX6bsvquI3pw66F0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3x.nn4i8Kwe6zOSLxyH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3x.nn4i8Kwe6zOSLxyH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.OQdWcVWMoKigb.6Qx1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WLKvNQDPKjuGLKH6niV1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.OQdWcVWMoKigb.6Qx1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LKSA1vtPcaV_674_pCn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6PUZNdUpu3MiCEB8brHN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6PUZNdUpu3MiCEB8brHN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6PUZNdUpu3MiCEB8brH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AbjCVCX828GgYXiz4kV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ijCAFFcQPBbYzp15fiu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flwwkrFFZtCF.zfOJDY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flwwkrFFZtCF.zfOJDYQ"/>
</p:tagLst>
</file>

<file path=ppt/theme/theme1.xml><?xml version="1.0" encoding="utf-8"?>
<a:theme xmlns:a="http://schemas.openxmlformats.org/drawingml/2006/main" name="Theme1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5E8441A7-E395-496E-A04D-9E40329F5546}" vid="{CE60DA39-BEC0-44A3-BFD4-7C5A3B94D9D8}"/>
    </a:ext>
  </a:extLst>
</a:theme>
</file>

<file path=ppt/theme/theme2.xml><?xml version="1.0" encoding="utf-8"?>
<a:theme xmlns:a="http://schemas.openxmlformats.org/drawingml/2006/main" name="1_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0D5E770-E04A-461B-8456-F6738B8BE2E4}" vid="{F52AAF16-9B59-4DE1-94DD-2FF8D6A8C85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C57291EC87E24B88D772E424878006" ma:contentTypeVersion="9" ma:contentTypeDescription="Crear nuevo documento." ma:contentTypeScope="" ma:versionID="96a290ddbfa7aa0484d8cd5b187b6698">
  <xsd:schema xmlns:xsd="http://www.w3.org/2001/XMLSchema" xmlns:xs="http://www.w3.org/2001/XMLSchema" xmlns:p="http://schemas.microsoft.com/office/2006/metadata/properties" xmlns:ns2="1a29c11f-76a0-4470-9317-8a91e951d6f4" xmlns:ns3="40fe38b3-517e-4a37-bcd0-7ae18f3b9d57" targetNamespace="http://schemas.microsoft.com/office/2006/metadata/properties" ma:root="true" ma:fieldsID="66720b5abf094c610c2c44d967ebf7c8" ns2:_="" ns3:_="">
    <xsd:import namespace="1a29c11f-76a0-4470-9317-8a91e951d6f4"/>
    <xsd:import namespace="40fe38b3-517e-4a37-bcd0-7ae18f3b9d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9c11f-76a0-4470-9317-8a91e951d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e38b3-517e-4a37-bcd0-7ae18f3b9d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E6C3D5-659B-48B5-8133-A41BD302A4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0FA7BD-3166-49FC-A597-52230C5E97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29c11f-76a0-4470-9317-8a91e951d6f4"/>
    <ds:schemaRef ds:uri="40fe38b3-517e-4a37-bcd0-7ae18f3b9d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F7AEB8-C253-4982-9742-3B06DAF56F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6090</TotalTime>
  <Words>2084</Words>
  <Application>Microsoft Office PowerPoint</Application>
  <PresentationFormat>Widescreen</PresentationFormat>
  <Paragraphs>189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EYInterstate</vt:lpstr>
      <vt:lpstr>EYInterstate bold</vt:lpstr>
      <vt:lpstr>EYInterstate Light</vt:lpstr>
      <vt:lpstr>Lato Light</vt:lpstr>
      <vt:lpstr>Wingdings</vt:lpstr>
      <vt:lpstr>Theme1</vt:lpstr>
      <vt:lpstr>1_EY dark background</vt:lpstr>
      <vt:lpstr>think-cell Slide</vt:lpstr>
      <vt:lpstr>PowerPoint Presentation</vt:lpstr>
      <vt:lpstr>PowerPoint Presentation</vt:lpstr>
      <vt:lpstr>Presentación del Informe y alcance de esta presentación </vt:lpstr>
      <vt:lpstr>El rol de la Minería</vt:lpstr>
      <vt:lpstr>Comentarios iniciales</vt:lpstr>
      <vt:lpstr>PowerPoint Presentation</vt:lpstr>
      <vt:lpstr>Los Principios Tributarios desarrolladores de la Minería</vt:lpstr>
      <vt:lpstr>Los elementos de diseño tributario desarrolladores de la Minería</vt:lpstr>
      <vt:lpstr>Los Principios Tributarios desarrolladores de la Minería</vt:lpstr>
      <vt:lpstr>Resultados de modelación de escenarios  Informe ICMM-EY</vt:lpstr>
      <vt:lpstr>Comentarios finales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Allué Nualart</dc:creator>
  <cp:lastModifiedBy>Alicia Dominguez Varas</cp:lastModifiedBy>
  <cp:revision>229</cp:revision>
  <dcterms:created xsi:type="dcterms:W3CDTF">2020-05-29T00:24:14Z</dcterms:created>
  <dcterms:modified xsi:type="dcterms:W3CDTF">2025-07-29T02:57:34Z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0x01010033C57291EC87E24B88D772E424878006</vt:lpwstr>
  </property>
</Properties>
</file>