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2" r:id="rId1"/>
  </p:sldMasterIdLst>
  <p:notesMasterIdLst>
    <p:notesMasterId r:id="rId20"/>
  </p:notesMasterIdLst>
  <p:handoutMasterIdLst>
    <p:handoutMasterId r:id="rId21"/>
  </p:handoutMasterIdLst>
  <p:sldIdLst>
    <p:sldId id="256" r:id="rId2"/>
    <p:sldId id="2147479201" r:id="rId3"/>
    <p:sldId id="2147375918" r:id="rId4"/>
    <p:sldId id="2147375925" r:id="rId5"/>
    <p:sldId id="2147375926" r:id="rId6"/>
    <p:sldId id="2147375921" r:id="rId7"/>
    <p:sldId id="2147375919" r:id="rId8"/>
    <p:sldId id="2147479206" r:id="rId9"/>
    <p:sldId id="278" r:id="rId10"/>
    <p:sldId id="2147479197" r:id="rId11"/>
    <p:sldId id="2147479203" r:id="rId12"/>
    <p:sldId id="2147375928" r:id="rId13"/>
    <p:sldId id="2147479204" r:id="rId14"/>
    <p:sldId id="2147479205" r:id="rId15"/>
    <p:sldId id="2147479198" r:id="rId16"/>
    <p:sldId id="2147479200" r:id="rId17"/>
    <p:sldId id="2147479202" r:id="rId18"/>
    <p:sldId id="2147479196" r:id="rId19"/>
  </p:sldIdLst>
  <p:sldSz cx="12192000" cy="6858000"/>
  <p:notesSz cx="6858000" cy="9144000"/>
  <p:embeddedFontLst>
    <p:embeddedFont>
      <p:font typeface="Aptos" panose="020B0004020202020204" pitchFamily="34" charset="0"/>
      <p:regular r:id="rId22"/>
      <p:bold r:id="rId23"/>
      <p:italic r:id="rId24"/>
      <p:boldItalic r:id="rId25"/>
    </p:embeddedFont>
    <p:embeddedFont>
      <p:font typeface="Bebas Neue" panose="020B0606020202050201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Montserrat Black" panose="00000A00000000000000" pitchFamily="2" charset="0"/>
      <p:bold r:id="rId35"/>
      <p:boldItalic r:id="rId36"/>
    </p:embeddedFont>
    <p:embeddedFont>
      <p:font typeface="Poppins" panose="00000500000000000000" pitchFamily="2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7C7"/>
    <a:srgbClr val="173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89"/>
  </p:normalViewPr>
  <p:slideViewPr>
    <p:cSldViewPr snapToGrid="0">
      <p:cViewPr varScale="1">
        <p:scale>
          <a:sx n="107" d="100"/>
          <a:sy n="107" d="100"/>
        </p:scale>
        <p:origin x="8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5" d="100"/>
          <a:sy n="155" d="100"/>
        </p:scale>
        <p:origin x="68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viewProps" Target="view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DA8A0AC-860D-6787-CADE-0B72B46779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1BB263-8012-AB3F-708A-1D88707584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51BA9C-D0DB-0441-BA7A-9665F809294D}" type="datetimeFigureOut">
              <a:rPr lang="es-CL"/>
              <a:pPr>
                <a:defRPr/>
              </a:pPr>
              <a:t>29-07-2025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E4830D-8B7F-565E-F1F3-9BB9E3BF72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8BC6BC-8B35-DB55-8014-15508144D3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0DD960-4988-0548-BC1C-4267867223C2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0E092-89D6-4229-983B-E1112A0DADB8}" type="datetimeFigureOut">
              <a:rPr lang="es-CL" smtClean="0"/>
              <a:t>29-07-2025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5282A-FCF6-47D6-8A8F-D9B05C2D858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50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ECD94-AEE7-E031-E250-DF3A739E6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6E4263-96E2-73A7-49E0-002745312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A7FE717-C04F-3451-7EA1-CE0D713AF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543AE8-FD3A-CCCA-9061-B58B6B14C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5282A-FCF6-47D6-8A8F-D9B05C2D858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190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514E7-2E6F-8BD9-7DEF-EA409C20E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8B10550-2F02-D9BA-B68A-7C202381B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2EE4595-8ACE-AE10-5407-5E8D1843B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4E2B60-B1F4-08C8-36EA-E72946679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5282A-FCF6-47D6-8A8F-D9B05C2D8580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001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8B336-B4F5-6829-67D7-1861A0463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70473E3-D0BB-CC73-2F09-CE2C6FB63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524373F-00F9-55D2-3A13-D68825F22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5023A0-6058-A87A-26AE-9B40D5B42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5282A-FCF6-47D6-8A8F-D9B05C2D8580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9093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8B336-B4F5-6829-67D7-1861A0463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70473E3-D0BB-CC73-2F09-CE2C6FB63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524373F-00F9-55D2-3A13-D68825F22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5023A0-6058-A87A-26AE-9B40D5B42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5282A-FCF6-47D6-8A8F-D9B05C2D858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853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4310A732-5DC7-7D1C-76B7-9DC90CB50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66087C3C-C07D-9656-ECAC-118A70EA3B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2F1BD28B-DD12-FFA9-1329-5E1D0C0A1F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83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65C14-D0FE-8A7C-5FA2-D47D5360D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2E12382-E55C-1437-A3F3-21EF79E347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727CC30-7F07-850E-D594-360CFA38C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5E4669-19CB-ABFF-A3EC-BC0E5CBAE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5282A-FCF6-47D6-8A8F-D9B05C2D858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8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6DE53-BE33-917A-53BF-3BCFECA29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B6CE003-964F-3A84-D4D5-91C69D9FB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DAA1D0A-6685-DBFC-789A-13FDDEBFD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4A4962-526D-8AB9-3959-92BA26352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5282A-FCF6-47D6-8A8F-D9B05C2D858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9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5282A-FCF6-47D6-8A8F-D9B05C2D8580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1852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ECD94-AEE7-E031-E250-DF3A739E6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6E4263-96E2-73A7-49E0-002745312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A7FE717-C04F-3451-7EA1-CE0D713AF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543AE8-FD3A-CCCA-9061-B58B6B14C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5282A-FCF6-47D6-8A8F-D9B05C2D858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11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5282A-FCF6-47D6-8A8F-D9B05C2D8580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1852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5282A-FCF6-47D6-8A8F-D9B05C2D858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427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41E9C-151F-0248-AB4D-C7392F7D4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9AEB066-54F1-DD4C-80AB-D8E8F8781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BAB5780-3B74-D288-A752-E8AA19512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A564C-16D5-DCC5-1AA4-2C8521FD4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5282A-FCF6-47D6-8A8F-D9B05C2D8580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3224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ECD94-AEE7-E031-E250-DF3A739E6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6E4263-96E2-73A7-49E0-002745312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A7FE717-C04F-3451-7EA1-CE0D713AF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543AE8-FD3A-CCCA-9061-B58B6B14C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5282A-FCF6-47D6-8A8F-D9B05C2D858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1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39259"/>
            <a:ext cx="10515600" cy="83771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/>
          </p:nvPr>
        </p:nvSpPr>
        <p:spPr>
          <a:xfrm>
            <a:off x="2882212" y="3681032"/>
            <a:ext cx="6427574" cy="346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2"/>
          </p:nvPr>
        </p:nvSpPr>
        <p:spPr>
          <a:xfrm>
            <a:off x="4101379" y="1600590"/>
            <a:ext cx="3989238" cy="5599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83217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84D0C206-45D6-5919-C9AD-44263747A7D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" y="0"/>
            <a:ext cx="121913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;p3">
            <a:extLst>
              <a:ext uri="{FF2B5EF4-FFF2-40B4-BE49-F238E27FC236}">
                <a16:creationId xmlns:a16="http://schemas.microsoft.com/office/drawing/2014/main" id="{709A60B1-1CA9-39B8-EA91-84DA19D2BD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4865" y="2101215"/>
            <a:ext cx="113608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>
                <a:solidFill>
                  <a:schemeClr val="bg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4B55DBBC-3459-0737-1C95-DDB53AC1BC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865" y="1578248"/>
            <a:ext cx="11360800" cy="418464"/>
          </a:xfrm>
        </p:spPr>
        <p:txBody>
          <a:bodyPr anchor="ctr">
            <a:normAutofit/>
          </a:bodyPr>
          <a:lstStyle>
            <a:lvl2pPr marL="795847" indent="0">
              <a:buNone/>
              <a:defRPr/>
            </a:lvl2pPr>
            <a:lvl5pPr marL="0" indent="0" algn="ctr">
              <a:buFont typeface="Arial" panose="020B0604020202020204" pitchFamily="34" charset="0"/>
              <a:buNone/>
              <a:tabLst>
                <a:tab pos="836063" algn="l"/>
              </a:tabLst>
              <a:defRPr sz="1467">
                <a:solidFill>
                  <a:schemeClr val="bg1"/>
                </a:solidFill>
              </a:defRPr>
            </a:lvl5pPr>
          </a:lstStyle>
          <a:p>
            <a:pPr lvl="4"/>
            <a:r>
              <a:rPr lang="es-CL" dirty="0"/>
              <a:t>Epígrafe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386A4C67-4991-6AA9-1588-F79C62E8A9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865" y="3219768"/>
            <a:ext cx="11360800" cy="418464"/>
          </a:xfrm>
        </p:spPr>
        <p:txBody>
          <a:bodyPr anchor="ctr">
            <a:normAutofit/>
          </a:bodyPr>
          <a:lstStyle>
            <a:lvl2pPr marL="795847" indent="0">
              <a:buNone/>
              <a:defRPr/>
            </a:lvl2pPr>
            <a:lvl5pPr marL="0" indent="0" algn="ctr">
              <a:buNone/>
              <a:tabLst>
                <a:tab pos="836063" algn="l"/>
              </a:tabLst>
              <a:defRPr sz="1467">
                <a:solidFill>
                  <a:schemeClr val="bg1"/>
                </a:solidFill>
              </a:defRPr>
            </a:lvl5pPr>
          </a:lstStyle>
          <a:p>
            <a:pPr lvl="4"/>
            <a:r>
              <a:rPr lang="es-CL" dirty="0"/>
              <a:t>Haga clic para agregar bajada de lámina</a:t>
            </a:r>
          </a:p>
        </p:txBody>
      </p:sp>
    </p:spTree>
    <p:extLst>
      <p:ext uri="{BB962C8B-B14F-4D97-AF65-F5344CB8AC3E}">
        <p14:creationId xmlns:p14="http://schemas.microsoft.com/office/powerpoint/2010/main" val="75105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1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06D97B16-7C3C-3DCD-5321-EE541B5CC6E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id="{D466892E-21EB-5F17-7709-C5183D8B4B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3036" y="2291313"/>
            <a:ext cx="5279952" cy="22753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MX" dirty="0"/>
              <a:t>Haga clic para modificar los estilos de texto del patrón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Haga clic para modificar los estilos de texto del patrón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Haga clic para modificar los estilos de texto del patrón </a:t>
            </a:r>
          </a:p>
          <a:p>
            <a:pPr lvl="0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431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 2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2AC17B51-1112-EBA5-7008-B8E53B0FD25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  <p:sp>
        <p:nvSpPr>
          <p:cNvPr id="7" name="Marcador de texto 13">
            <a:extLst>
              <a:ext uri="{FF2B5EF4-FFF2-40B4-BE49-F238E27FC236}">
                <a16:creationId xmlns:a16="http://schemas.microsoft.com/office/drawing/2014/main" id="{8715E8E8-EBF8-322B-D57B-C8BBB7C86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47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149DC9BA-E36E-B480-1DED-19266C0E3A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079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F454279A-FB41-DDEE-90AD-23A93D6667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551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</p:spTree>
    <p:extLst>
      <p:ext uri="{BB962C8B-B14F-4D97-AF65-F5344CB8AC3E}">
        <p14:creationId xmlns:p14="http://schemas.microsoft.com/office/powerpoint/2010/main" val="18703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3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2311400" y="1991656"/>
            <a:ext cx="7569200" cy="358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36A952D6-5185-FE90-173D-9B4238679C1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</p:spTree>
    <p:extLst>
      <p:ext uri="{BB962C8B-B14F-4D97-AF65-F5344CB8AC3E}">
        <p14:creationId xmlns:p14="http://schemas.microsoft.com/office/powerpoint/2010/main" val="155744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4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2">
            <a:extLst>
              <a:ext uri="{FF2B5EF4-FFF2-40B4-BE49-F238E27FC236}">
                <a16:creationId xmlns:a16="http://schemas.microsoft.com/office/drawing/2014/main" id="{083C2F68-6964-3C8B-C094-22EBBD96A1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1400" y="1991656"/>
            <a:ext cx="7569200" cy="358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60D15-3417-47F6-F965-7789E500EE5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</p:spTree>
    <p:extLst>
      <p:ext uri="{BB962C8B-B14F-4D97-AF65-F5344CB8AC3E}">
        <p14:creationId xmlns:p14="http://schemas.microsoft.com/office/powerpoint/2010/main" val="17072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5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2">
            <a:extLst>
              <a:ext uri="{FF2B5EF4-FFF2-40B4-BE49-F238E27FC236}">
                <a16:creationId xmlns:a16="http://schemas.microsoft.com/office/drawing/2014/main" id="{0ACB8943-007C-33E5-CF14-C945CC700A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1400" y="1991656"/>
            <a:ext cx="7569200" cy="358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6F0B8119-FB90-2490-8112-1D4EEF42EFB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</p:spTree>
    <p:extLst>
      <p:ext uri="{BB962C8B-B14F-4D97-AF65-F5344CB8AC3E}">
        <p14:creationId xmlns:p14="http://schemas.microsoft.com/office/powerpoint/2010/main" val="184961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6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2311400" y="1991656"/>
            <a:ext cx="7569200" cy="358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B787F262-AA07-6FC4-4287-B4142226B22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</p:spTree>
    <p:extLst>
      <p:ext uri="{BB962C8B-B14F-4D97-AF65-F5344CB8AC3E}">
        <p14:creationId xmlns:p14="http://schemas.microsoft.com/office/powerpoint/2010/main" val="49916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interior 7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0D6255A5-5A3F-5538-429C-DB581F832C2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09" y="900983"/>
            <a:ext cx="9585138" cy="596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4DB415EF-E6CF-1D34-E6EB-14DD19F69D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47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  <p:sp>
        <p:nvSpPr>
          <p:cNvPr id="10" name="Marcador de texto 13">
            <a:extLst>
              <a:ext uri="{FF2B5EF4-FFF2-40B4-BE49-F238E27FC236}">
                <a16:creationId xmlns:a16="http://schemas.microsoft.com/office/drawing/2014/main" id="{9E79EBB5-6B94-C65B-57BB-B6C49409F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079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  <p:sp>
        <p:nvSpPr>
          <p:cNvPr id="11" name="Marcador de texto 13">
            <a:extLst>
              <a:ext uri="{FF2B5EF4-FFF2-40B4-BE49-F238E27FC236}">
                <a16:creationId xmlns:a16="http://schemas.microsoft.com/office/drawing/2014/main" id="{DC51C920-4CC8-14E1-3746-F2578D74C8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5516" y="3002280"/>
            <a:ext cx="3362325" cy="2331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MX" dirty="0"/>
              <a:t>Lorem ipsum dolor sit amet, consectetur edipiscing elit, sed do eiusmod tempor incididunt ut labore et dolore magna aliqua</a:t>
            </a:r>
          </a:p>
        </p:txBody>
      </p:sp>
    </p:spTree>
    <p:extLst>
      <p:ext uri="{BB962C8B-B14F-4D97-AF65-F5344CB8AC3E}">
        <p14:creationId xmlns:p14="http://schemas.microsoft.com/office/powerpoint/2010/main" val="132129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3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00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8" r:id="rId5"/>
    <p:sldLayoutId id="2147483706" r:id="rId6"/>
    <p:sldLayoutId id="2147483708" r:id="rId7"/>
    <p:sldLayoutId id="2147483719" r:id="rId8"/>
    <p:sldLayoutId id="2147483711" r:id="rId9"/>
    <p:sldLayoutId id="2147483720" r:id="rId10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F72D4745-A7EB-8DF7-1519-6060D3C47D09}"/>
              </a:ext>
            </a:extLst>
          </p:cNvPr>
          <p:cNvGrpSpPr/>
          <p:nvPr/>
        </p:nvGrpSpPr>
        <p:grpSpPr>
          <a:xfrm>
            <a:off x="4499651" y="4836977"/>
            <a:ext cx="3192699" cy="1374220"/>
            <a:chOff x="4668566" y="4128940"/>
            <a:chExt cx="2394524" cy="1030665"/>
          </a:xfrm>
        </p:grpSpPr>
        <p:pic>
          <p:nvPicPr>
            <p:cNvPr id="6" name="Imagen 2">
              <a:extLst>
                <a:ext uri="{FF2B5EF4-FFF2-40B4-BE49-F238E27FC236}">
                  <a16:creationId xmlns:a16="http://schemas.microsoft.com/office/drawing/2014/main" id="{6FF70E8E-5363-854C-F07A-2E3E5632BC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5" t="24367" r="15415" b="24444"/>
            <a:stretch/>
          </p:blipFill>
          <p:spPr bwMode="auto">
            <a:xfrm>
              <a:off x="5928722" y="4128940"/>
              <a:ext cx="1134368" cy="103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n 6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BD9BAFCC-5C24-B497-6361-89A743CBB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8566" y="4128940"/>
              <a:ext cx="1134368" cy="1030665"/>
            </a:xfrm>
            <a:prstGeom prst="rect">
              <a:avLst/>
            </a:prstGeom>
          </p:spPr>
        </p:pic>
      </p:grpSp>
      <p:sp>
        <p:nvSpPr>
          <p:cNvPr id="15" name="Título 14">
            <a:extLst>
              <a:ext uri="{FF2B5EF4-FFF2-40B4-BE49-F238E27FC236}">
                <a16:creationId xmlns:a16="http://schemas.microsoft.com/office/drawing/2014/main" id="{512DC790-AF5E-765F-615F-29E9D84EF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267" dirty="0"/>
              <a:t>Competitividad e Inversión Minera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8AD887DF-AEAE-9DAB-BE23-52A374F7B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152396" indent="0" algn="ctr">
              <a:buNone/>
            </a:pPr>
            <a:r>
              <a:rPr lang="es-CL" sz="1467" dirty="0"/>
              <a:t>30 de julio de 2025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4861525F-F2E6-CC5D-5751-987F6F03E6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152396" indent="0" algn="ctr">
              <a:buNone/>
            </a:pPr>
            <a:r>
              <a:rPr lang="es-CL" dirty="0">
                <a:solidFill>
                  <a:schemeClr val="bg1"/>
                </a:solidFill>
              </a:rPr>
              <a:t>Desafíos de la política pública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3F8D0-E72E-3301-8D06-091C760A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2A7B336C-320B-3091-87AF-B481D318D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38" y="509472"/>
            <a:ext cx="11050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altLang="es-CL" sz="2400" b="1" dirty="0">
                <a:solidFill>
                  <a:srgbClr val="3547C7"/>
                </a:solidFill>
                <a:latin typeface="Montserrat Black" panose="00000A00000000000000" pitchFamily="2" charset="0"/>
              </a:rPr>
              <a:t>ROL DEL ESTADO </a:t>
            </a:r>
            <a:r>
              <a:rPr lang="es-CL" altLang="es-CL" sz="2400" dirty="0">
                <a:solidFill>
                  <a:srgbClr val="3547C7"/>
                </a:solidFill>
                <a:latin typeface="Montserrat" panose="00000500000000000000" pitchFamily="2" charset="0"/>
              </a:rPr>
              <a:t>EN EL FOMENTO A LA </a:t>
            </a:r>
            <a:r>
              <a:rPr lang="es-CL" altLang="es-CL" sz="2400" b="1" dirty="0">
                <a:solidFill>
                  <a:srgbClr val="3547C7"/>
                </a:solidFill>
                <a:latin typeface="Montserrat Black" panose="00000A00000000000000" pitchFamily="2" charset="0"/>
              </a:rPr>
              <a:t>MINERÍA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D726D43-504F-5429-D34C-F07BFB35B6A4}"/>
              </a:ext>
            </a:extLst>
          </p:cNvPr>
          <p:cNvSpPr/>
          <p:nvPr/>
        </p:nvSpPr>
        <p:spPr>
          <a:xfrm>
            <a:off x="493638" y="3270343"/>
            <a:ext cx="3445555" cy="68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latin typeface="Montserrat" panose="00000500000000000000" pitchFamily="2" charset="0"/>
              </a:rPr>
              <a:t>¿Cómo fomenta el Estado la minería?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6D1287-4B3A-10AC-19E7-03E0957173A4}"/>
              </a:ext>
            </a:extLst>
          </p:cNvPr>
          <p:cNvSpPr txBox="1"/>
          <p:nvPr/>
        </p:nvSpPr>
        <p:spPr>
          <a:xfrm>
            <a:off x="5101990" y="2508067"/>
            <a:ext cx="3068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Disponer más información geológica.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6A4172-F44E-7908-7BFF-0B840262C068}"/>
              </a:ext>
            </a:extLst>
          </p:cNvPr>
          <p:cNvSpPr txBox="1"/>
          <p:nvPr/>
        </p:nvSpPr>
        <p:spPr>
          <a:xfrm>
            <a:off x="5101989" y="3947181"/>
            <a:ext cx="47128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Disminuir tiempos de tramitación de permisos.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14A3F78-F81A-6FCB-A726-07A9122A6465}"/>
              </a:ext>
            </a:extLst>
          </p:cNvPr>
          <p:cNvSpPr txBox="1"/>
          <p:nvPr/>
        </p:nvSpPr>
        <p:spPr>
          <a:xfrm>
            <a:off x="5101990" y="2003953"/>
            <a:ext cx="5416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Potenciar la investigación, desarrollo e innovación.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CFD2B27-BF41-C20F-F7D1-0E4B2BA543EB}"/>
              </a:ext>
            </a:extLst>
          </p:cNvPr>
          <p:cNvSpPr txBox="1"/>
          <p:nvPr/>
        </p:nvSpPr>
        <p:spPr>
          <a:xfrm>
            <a:off x="5101989" y="1499839"/>
            <a:ext cx="48679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Apoyo en el relacionamiento comunitario temprano.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D5346CD-C41F-11EE-75C1-180786D45542}"/>
              </a:ext>
            </a:extLst>
          </p:cNvPr>
          <p:cNvSpPr txBox="1"/>
          <p:nvPr/>
        </p:nvSpPr>
        <p:spPr>
          <a:xfrm>
            <a:off x="5101990" y="5674964"/>
            <a:ext cx="3492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Fomentar proyectos con menores impactos ambientales.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CE09BC5-79E1-EEB3-B14C-F7E2164292CD}"/>
              </a:ext>
            </a:extLst>
          </p:cNvPr>
          <p:cNvSpPr txBox="1"/>
          <p:nvPr/>
        </p:nvSpPr>
        <p:spPr>
          <a:xfrm>
            <a:off x="5101990" y="4451295"/>
            <a:ext cx="3492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Desarrollo de capital humano avanzado.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187D62D-9196-B610-7670-E5E8237246C3}"/>
              </a:ext>
            </a:extLst>
          </p:cNvPr>
          <p:cNvSpPr txBox="1"/>
          <p:nvPr/>
        </p:nvSpPr>
        <p:spPr>
          <a:xfrm>
            <a:off x="5101989" y="3227624"/>
            <a:ext cx="4645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Vinculación internacional para la promoción de inversión extranjera directa.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1B0B9C7-0ABE-B24A-516C-ABDA55BA3EBA}"/>
              </a:ext>
            </a:extLst>
          </p:cNvPr>
          <p:cNvSpPr txBox="1"/>
          <p:nvPr/>
        </p:nvSpPr>
        <p:spPr>
          <a:xfrm>
            <a:off x="5101990" y="5170852"/>
            <a:ext cx="48679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Fomentar la cadena de valor minera (proveedores).</a:t>
            </a: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03ADA4AD-41B0-02D5-9A5F-C5DCBC6253EC}"/>
              </a:ext>
            </a:extLst>
          </p:cNvPr>
          <p:cNvSpPr/>
          <p:nvPr/>
        </p:nvSpPr>
        <p:spPr>
          <a:xfrm>
            <a:off x="4336330" y="1499839"/>
            <a:ext cx="339365" cy="4698345"/>
          </a:xfrm>
          <a:prstGeom prst="leftBrace">
            <a:avLst>
              <a:gd name="adj1" fmla="val 8333"/>
              <a:gd name="adj2" fmla="val 45185"/>
            </a:avLst>
          </a:prstGeom>
          <a:ln w="28575">
            <a:solidFill>
              <a:srgbClr val="354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058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3A9B0D4F-95A5-1447-9A94-31B92545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79" y="422204"/>
            <a:ext cx="112269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alt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+mn-cs"/>
              </a:rPr>
              <a:t>Estrategias de Futuro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BE06078-3D80-0F6E-E88C-D8ECCEBFA5D5}"/>
              </a:ext>
            </a:extLst>
          </p:cNvPr>
          <p:cNvSpPr/>
          <p:nvPr/>
        </p:nvSpPr>
        <p:spPr>
          <a:xfrm>
            <a:off x="243700" y="2149118"/>
            <a:ext cx="11704600" cy="2805350"/>
          </a:xfrm>
          <a:prstGeom prst="rect">
            <a:avLst/>
          </a:prstGeom>
          <a:solidFill>
            <a:srgbClr val="3547C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2470250-E6AA-7D17-7811-01BC360AC285}"/>
              </a:ext>
            </a:extLst>
          </p:cNvPr>
          <p:cNvSpPr/>
          <p:nvPr/>
        </p:nvSpPr>
        <p:spPr>
          <a:xfrm>
            <a:off x="5030496" y="2417044"/>
            <a:ext cx="2225952" cy="4214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AGENDA DE RELAVES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33DF681-5729-F487-DDF8-CD1545163310}"/>
              </a:ext>
            </a:extLst>
          </p:cNvPr>
          <p:cNvSpPr/>
          <p:nvPr/>
        </p:nvSpPr>
        <p:spPr>
          <a:xfrm>
            <a:off x="2730713" y="2417044"/>
            <a:ext cx="2225953" cy="4214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ESTRATEGIA NACIONAL DEL LITIO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D53C4D5D-80B5-AAB0-DD86-4D4203475C62}"/>
              </a:ext>
            </a:extLst>
          </p:cNvPr>
          <p:cNvSpPr/>
          <p:nvPr/>
        </p:nvSpPr>
        <p:spPr>
          <a:xfrm>
            <a:off x="430920" y="2411389"/>
            <a:ext cx="2220877" cy="4214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POLÍTICA NACIONAL MINERA 2050</a:t>
            </a: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23" name="Imagen 22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8CA6C190-D1EC-14A0-8FC4-5E2C53228C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25" y="3232507"/>
            <a:ext cx="2021502" cy="1106662"/>
          </a:xfrm>
          <a:prstGeom prst="rect">
            <a:avLst/>
          </a:prstGeom>
        </p:spPr>
      </p:pic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234F142-76D3-6DB5-00F2-4EDEDDE70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43" y="4666999"/>
            <a:ext cx="2095084" cy="1271121"/>
          </a:xfrm>
          <a:prstGeom prst="rect">
            <a:avLst/>
          </a:prstGeom>
        </p:spPr>
      </p:pic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E942635-38C5-55FC-D2BC-F2345BED3113}"/>
              </a:ext>
            </a:extLst>
          </p:cNvPr>
          <p:cNvSpPr/>
          <p:nvPr/>
        </p:nvSpPr>
        <p:spPr>
          <a:xfrm>
            <a:off x="7320858" y="2411389"/>
            <a:ext cx="2225952" cy="4214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ESTRATEGIA MINERALES CRÍTICOS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59CC">
                  <a:lumMod val="50000"/>
                </a:srgbClr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FBC030E9-5BC0-EFFC-F1BB-95DD05620CEE}"/>
              </a:ext>
            </a:extLst>
          </p:cNvPr>
          <p:cNvSpPr/>
          <p:nvPr/>
        </p:nvSpPr>
        <p:spPr>
          <a:xfrm>
            <a:off x="9611778" y="2411389"/>
            <a:ext cx="2225952" cy="4214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ESTRATEGIA DE DESARROLLO DE PROVEEDORES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rgbClr val="2259CC">
                  <a:lumMod val="50000"/>
                </a:srgbClr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59CC">
                  <a:lumMod val="50000"/>
                </a:srgbClr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EC7DDD5-A01C-8FA9-C6A6-050AFA88B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442" y="3076918"/>
            <a:ext cx="2001230" cy="26118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3AF0DA-B198-65D5-4F78-D77E46CC5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985" y="3122200"/>
            <a:ext cx="1993626" cy="2644103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83E41E5C-A594-2DAE-6AB6-7DFE1CBDABFE}"/>
              </a:ext>
            </a:extLst>
          </p:cNvPr>
          <p:cNvSpPr txBox="1"/>
          <p:nvPr/>
        </p:nvSpPr>
        <p:spPr>
          <a:xfrm>
            <a:off x="430920" y="1087522"/>
            <a:ext cx="11312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Chile está implementando políticas audaces para diversificar su matriz productiva, agregar valor a sus recursos y fortalecer toda la cadena de valor minera.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59F7B29-CA90-842B-7DBC-4C74D88DA3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928" y="3116444"/>
            <a:ext cx="2019522" cy="2607703"/>
          </a:xfrm>
          <a:prstGeom prst="rect">
            <a:avLst/>
          </a:prstGeom>
        </p:spPr>
      </p:pic>
      <p:pic>
        <p:nvPicPr>
          <p:cNvPr id="15" name="Picture 2" descr="Banner del Seminario">
            <a:extLst>
              <a:ext uri="{FF2B5EF4-FFF2-40B4-BE49-F238E27FC236}">
                <a16:creationId xmlns:a16="http://schemas.microsoft.com/office/drawing/2014/main" id="{F6792C69-B26B-A06A-C6D0-C69A6FA00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655" y="3076919"/>
            <a:ext cx="2066632" cy="268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67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7E566-22EA-8297-FE15-65FA07599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8A3FDC13-3964-F4DC-979C-7E3FFDD51B91}"/>
              </a:ext>
            </a:extLst>
          </p:cNvPr>
          <p:cNvSpPr txBox="1"/>
          <p:nvPr/>
        </p:nvSpPr>
        <p:spPr>
          <a:xfrm>
            <a:off x="625363" y="379048"/>
            <a:ext cx="10941273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-419" sz="2667" dirty="0">
                <a:solidFill>
                  <a:srgbClr val="3547C7"/>
                </a:solidFill>
                <a:latin typeface="Montserrat Black"/>
                <a:sym typeface="Montserrat"/>
              </a:rPr>
              <a:t>POLÍTICA NACIONAL MINERA</a:t>
            </a:r>
            <a:r>
              <a:rPr lang="es-419" sz="2667" dirty="0">
                <a:solidFill>
                  <a:srgbClr val="3547C7"/>
                </a:solidFill>
                <a:latin typeface="Montserrat"/>
                <a:sym typeface="Montserrat Black"/>
              </a:rPr>
              <a:t> AL 2050</a:t>
            </a:r>
            <a:endParaRPr lang="es-419" sz="2667" dirty="0">
              <a:latin typeface="Montserrat"/>
            </a:endParaRP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1C850B6D-A98B-E480-376D-A77422FA4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87" y="1274548"/>
            <a:ext cx="1136585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altLang="es-CL" sz="1800" b="1" dirty="0">
                <a:solidFill>
                  <a:schemeClr val="bg2">
                    <a:lumMod val="50000"/>
                  </a:schemeClr>
                </a:solidFill>
              </a:rPr>
              <a:t>Primera política pública sectorial con una mirada de largo plazo al año 2050.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CL" altLang="es-CL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A27D04-BC62-EF86-AEF9-021BE74B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68" y="2278575"/>
            <a:ext cx="4474423" cy="2866120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2396B6E-5DCC-FB23-C517-29AF8008361D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5734051" y="2345856"/>
            <a:ext cx="6048374" cy="343640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s-CL" altLang="es-CL" sz="1600" dirty="0">
                <a:solidFill>
                  <a:srgbClr val="3547C7"/>
                </a:solidFill>
                <a:latin typeface="Montserrat" panose="00000500000000000000" pitchFamily="2" charset="0"/>
              </a:rPr>
              <a:t>Contempla 78 metas agrupadas en 4 pilares: </a:t>
            </a:r>
            <a:r>
              <a:rPr lang="es-CL" altLang="es-CL" sz="1600" b="1" dirty="0">
                <a:solidFill>
                  <a:srgbClr val="3547C7"/>
                </a:solidFill>
                <a:latin typeface="Montserrat" panose="00000500000000000000" pitchFamily="2" charset="0"/>
              </a:rPr>
              <a:t>económico, social, ambiental y fortalecimiento institucional.</a:t>
            </a:r>
          </a:p>
          <a:p>
            <a:pPr eaLnBrk="1" hangingPunct="1">
              <a:lnSpc>
                <a:spcPct val="100000"/>
              </a:lnSpc>
            </a:pPr>
            <a:endParaRPr lang="es-CL" altLang="es-CL" sz="1600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s-CL" altLang="es-CL" sz="1600" dirty="0">
                <a:solidFill>
                  <a:srgbClr val="3547C7"/>
                </a:solidFill>
                <a:latin typeface="Montserrat" panose="00000500000000000000" pitchFamily="2" charset="0"/>
              </a:rPr>
              <a:t>Su objetivo es </a:t>
            </a:r>
            <a:r>
              <a:rPr lang="es-CL" altLang="es-CL" sz="1600" b="1" dirty="0">
                <a:solidFill>
                  <a:srgbClr val="3547C7"/>
                </a:solidFill>
                <a:latin typeface="Montserrat" panose="00000500000000000000" pitchFamily="2" charset="0"/>
              </a:rPr>
              <a:t>transformar a la industria minera</a:t>
            </a:r>
            <a:r>
              <a:rPr lang="es-CL" altLang="es-CL" sz="1600" dirty="0">
                <a:solidFill>
                  <a:srgbClr val="3547C7"/>
                </a:solidFill>
                <a:latin typeface="Montserrat" panose="00000500000000000000" pitchFamily="2" charset="0"/>
              </a:rPr>
              <a:t>, teniendo los más altos estándares socioambientales, costos competitivos, generando proyectos de agregación de valor. También propone </a:t>
            </a:r>
            <a:r>
              <a:rPr lang="es-CL" altLang="es-CL" sz="1600" dirty="0">
                <a:solidFill>
                  <a:srgbClr val="3547C7"/>
                </a:solidFill>
                <a:latin typeface="Montserrat Black" panose="00000A00000000000000" pitchFamily="2" charset="0"/>
              </a:rPr>
              <a:t>diversificar los minerales producidos </a:t>
            </a:r>
            <a:r>
              <a:rPr lang="es-CL" altLang="es-CL" sz="1600" dirty="0">
                <a:solidFill>
                  <a:srgbClr val="3547C7"/>
                </a:solidFill>
                <a:latin typeface="Montserrat" panose="00000500000000000000" pitchFamily="2" charset="0"/>
              </a:rPr>
              <a:t>para aportar al suministro global de minerales críticos.</a:t>
            </a:r>
          </a:p>
        </p:txBody>
      </p:sp>
    </p:spTree>
    <p:extLst>
      <p:ext uri="{BB962C8B-B14F-4D97-AF65-F5344CB8AC3E}">
        <p14:creationId xmlns:p14="http://schemas.microsoft.com/office/powerpoint/2010/main" val="416355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3E251-D404-EAAA-77ED-69B8385CC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4CFBA108-E76E-A845-8C92-ED01EB272E82}"/>
              </a:ext>
            </a:extLst>
          </p:cNvPr>
          <p:cNvSpPr txBox="1"/>
          <p:nvPr/>
        </p:nvSpPr>
        <p:spPr>
          <a:xfrm>
            <a:off x="548532" y="342067"/>
            <a:ext cx="10524991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667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"/>
              </a:rPr>
              <a:t>ESTRATEGIA NACIONAL DEL LITIO</a:t>
            </a:r>
            <a:endParaRPr kumimoji="0" lang="es-419" sz="2667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79" name="Grupo 78">
            <a:extLst>
              <a:ext uri="{FF2B5EF4-FFF2-40B4-BE49-F238E27FC236}">
                <a16:creationId xmlns:a16="http://schemas.microsoft.com/office/drawing/2014/main" id="{D02EB58A-3654-A132-A822-CD1F79CEBA22}"/>
              </a:ext>
            </a:extLst>
          </p:cNvPr>
          <p:cNvGrpSpPr/>
          <p:nvPr/>
        </p:nvGrpSpPr>
        <p:grpSpPr>
          <a:xfrm>
            <a:off x="1381176" y="2421716"/>
            <a:ext cx="5179490" cy="3829643"/>
            <a:chOff x="-2146298" y="267143"/>
            <a:chExt cx="8793361" cy="4739985"/>
          </a:xfrm>
        </p:grpSpPr>
        <p:pic>
          <p:nvPicPr>
            <p:cNvPr id="80" name="Imagen 79">
              <a:extLst>
                <a:ext uri="{FF2B5EF4-FFF2-40B4-BE49-F238E27FC236}">
                  <a16:creationId xmlns:a16="http://schemas.microsoft.com/office/drawing/2014/main" id="{2FD7FB5A-F497-38C7-E593-82E5DF5F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379" t="11752" r="30781" b="8417"/>
            <a:stretch/>
          </p:blipFill>
          <p:spPr>
            <a:xfrm>
              <a:off x="673265" y="267143"/>
              <a:ext cx="2610894" cy="4739985"/>
            </a:xfrm>
            <a:prstGeom prst="rect">
              <a:avLst/>
            </a:prstGeom>
          </p:spPr>
        </p:pic>
        <p:sp>
          <p:nvSpPr>
            <p:cNvPr id="81" name="Estrella: 5 puntas 80">
              <a:extLst>
                <a:ext uri="{FF2B5EF4-FFF2-40B4-BE49-F238E27FC236}">
                  <a16:creationId xmlns:a16="http://schemas.microsoft.com/office/drawing/2014/main" id="{4B72ABB4-EA04-43D3-432A-184E00BDCBD1}"/>
                </a:ext>
              </a:extLst>
            </p:cNvPr>
            <p:cNvSpPr/>
            <p:nvPr/>
          </p:nvSpPr>
          <p:spPr>
            <a:xfrm>
              <a:off x="2299548" y="1007232"/>
              <a:ext cx="77618" cy="58214"/>
            </a:xfrm>
            <a:prstGeom prst="star5">
              <a:avLst/>
            </a:prstGeom>
            <a:solidFill>
              <a:srgbClr val="FD6565"/>
            </a:solidFill>
            <a:ln>
              <a:solidFill>
                <a:srgbClr val="FD65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82" name="Estrella: 5 puntas 81">
              <a:extLst>
                <a:ext uri="{FF2B5EF4-FFF2-40B4-BE49-F238E27FC236}">
                  <a16:creationId xmlns:a16="http://schemas.microsoft.com/office/drawing/2014/main" id="{A0ED435C-C5A2-4093-AEBE-A85BD91A2923}"/>
                </a:ext>
              </a:extLst>
            </p:cNvPr>
            <p:cNvSpPr/>
            <p:nvPr/>
          </p:nvSpPr>
          <p:spPr>
            <a:xfrm>
              <a:off x="2431090" y="1828041"/>
              <a:ext cx="77618" cy="58213"/>
            </a:xfrm>
            <a:prstGeom prst="star5">
              <a:avLst/>
            </a:prstGeom>
            <a:solidFill>
              <a:srgbClr val="FD6565"/>
            </a:solidFill>
            <a:ln>
              <a:solidFill>
                <a:srgbClr val="FD65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83" name="Estrella: 5 puntas 82">
              <a:extLst>
                <a:ext uri="{FF2B5EF4-FFF2-40B4-BE49-F238E27FC236}">
                  <a16:creationId xmlns:a16="http://schemas.microsoft.com/office/drawing/2014/main" id="{DD510537-2926-E99D-9EEA-5127D059CCE1}"/>
                </a:ext>
              </a:extLst>
            </p:cNvPr>
            <p:cNvSpPr/>
            <p:nvPr/>
          </p:nvSpPr>
          <p:spPr>
            <a:xfrm>
              <a:off x="2506498" y="1999172"/>
              <a:ext cx="77618" cy="58213"/>
            </a:xfrm>
            <a:prstGeom prst="star5">
              <a:avLst/>
            </a:prstGeom>
            <a:solidFill>
              <a:srgbClr val="FD6565"/>
            </a:solidFill>
            <a:ln>
              <a:solidFill>
                <a:srgbClr val="FD65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84" name="Estrella: 5 puntas 83">
              <a:extLst>
                <a:ext uri="{FF2B5EF4-FFF2-40B4-BE49-F238E27FC236}">
                  <a16:creationId xmlns:a16="http://schemas.microsoft.com/office/drawing/2014/main" id="{8B6B10F7-42AA-217E-8FF1-3535A3C19238}"/>
                </a:ext>
              </a:extLst>
            </p:cNvPr>
            <p:cNvSpPr/>
            <p:nvPr/>
          </p:nvSpPr>
          <p:spPr>
            <a:xfrm>
              <a:off x="2025273" y="3314490"/>
              <a:ext cx="112714" cy="84536"/>
            </a:xfrm>
            <a:prstGeom prst="star5">
              <a:avLst/>
            </a:prstGeom>
            <a:solidFill>
              <a:srgbClr val="FD6565"/>
            </a:solidFill>
            <a:ln>
              <a:solidFill>
                <a:srgbClr val="FD65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85" name="Estrella: 5 puntas 84">
              <a:extLst>
                <a:ext uri="{FF2B5EF4-FFF2-40B4-BE49-F238E27FC236}">
                  <a16:creationId xmlns:a16="http://schemas.microsoft.com/office/drawing/2014/main" id="{EA117C12-285D-E83C-2EE3-CF10C7788423}"/>
                </a:ext>
              </a:extLst>
            </p:cNvPr>
            <p:cNvSpPr/>
            <p:nvPr/>
          </p:nvSpPr>
          <p:spPr>
            <a:xfrm>
              <a:off x="2225643" y="3687996"/>
              <a:ext cx="112714" cy="84536"/>
            </a:xfrm>
            <a:prstGeom prst="star5">
              <a:avLst/>
            </a:prstGeom>
            <a:solidFill>
              <a:srgbClr val="FD6565"/>
            </a:solidFill>
            <a:ln>
              <a:solidFill>
                <a:srgbClr val="FD65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86" name="Estrella: 5 puntas 85">
              <a:extLst>
                <a:ext uri="{FF2B5EF4-FFF2-40B4-BE49-F238E27FC236}">
                  <a16:creationId xmlns:a16="http://schemas.microsoft.com/office/drawing/2014/main" id="{55A65D0E-22AF-C8BE-DC18-A7FFB93DC9CC}"/>
                </a:ext>
              </a:extLst>
            </p:cNvPr>
            <p:cNvSpPr/>
            <p:nvPr/>
          </p:nvSpPr>
          <p:spPr>
            <a:xfrm>
              <a:off x="2249628" y="4013558"/>
              <a:ext cx="112714" cy="84536"/>
            </a:xfrm>
            <a:prstGeom prst="star5">
              <a:avLst/>
            </a:prstGeom>
            <a:solidFill>
              <a:srgbClr val="FD6565"/>
            </a:solidFill>
            <a:ln>
              <a:solidFill>
                <a:srgbClr val="FD65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cxnSp>
          <p:nvCxnSpPr>
            <p:cNvPr id="87" name="Conector recto 86">
              <a:extLst>
                <a:ext uri="{FF2B5EF4-FFF2-40B4-BE49-F238E27FC236}">
                  <a16:creationId xmlns:a16="http://schemas.microsoft.com/office/drawing/2014/main" id="{60DC93DF-0696-4FF0-2A23-A66DB127A85B}"/>
                </a:ext>
              </a:extLst>
            </p:cNvPr>
            <p:cNvCxnSpPr>
              <a:cxnSpLocks/>
            </p:cNvCxnSpPr>
            <p:nvPr/>
          </p:nvCxnSpPr>
          <p:spPr>
            <a:xfrm>
              <a:off x="2265379" y="1149427"/>
              <a:ext cx="40798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28FF2438-66CB-C8FC-DBB1-D52BECF54EEF}"/>
                </a:ext>
              </a:extLst>
            </p:cNvPr>
            <p:cNvSpPr txBox="1"/>
            <p:nvPr/>
          </p:nvSpPr>
          <p:spPr>
            <a:xfrm>
              <a:off x="3240575" y="747908"/>
              <a:ext cx="3406488" cy="1599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 Black" panose="00000A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Región de Tarapacá</a:t>
              </a:r>
            </a:p>
            <a:p>
              <a:pPr marL="0" marR="0" lvl="0" indent="0" algn="l" defTabSz="914400" rtl="0" eaLnBrk="0" fontAlgn="base" latinLnBrk="0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Salar de </a:t>
              </a:r>
              <a:r>
                <a:rPr kumimoji="0" lang="es-MX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Coipasa</a:t>
              </a:r>
              <a:endPara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srgbClr val="233170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Sector de </a:t>
              </a:r>
              <a:r>
                <a:rPr kumimoji="0" lang="es-MX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Hilaricos</a:t>
              </a:r>
              <a:endPara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srgbClr val="233170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Sector de Quillagua Norte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233170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13B8724B-28BF-3548-A5CB-34F80A62024B}"/>
                </a:ext>
              </a:extLst>
            </p:cNvPr>
            <p:cNvSpPr txBox="1"/>
            <p:nvPr/>
          </p:nvSpPr>
          <p:spPr>
            <a:xfrm>
              <a:off x="-2080939" y="1848352"/>
              <a:ext cx="3573822" cy="219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 Black" panose="00000A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Región de Antofagasta</a:t>
              </a:r>
            </a:p>
            <a:p>
              <a:pPr marL="0" marR="0" lvl="0" indent="0" algn="l" defTabSz="914400" rtl="0" eaLnBrk="0" fontAlgn="base" latinLnBrk="0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Salar de Atacama (Corfo)</a:t>
              </a:r>
            </a:p>
            <a:p>
              <a:pPr marL="0" marR="0" lvl="0" indent="0" algn="l" defTabSz="914400" rtl="0" eaLnBrk="0" fontAlgn="base" latinLnBrk="0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Salar de </a:t>
              </a:r>
              <a:r>
                <a:rPr kumimoji="0" lang="es-MX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Ascotán</a:t>
              </a:r>
              <a:endPara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srgbClr val="233170"/>
                </a:solidFill>
                <a:effectLst/>
                <a:uLnTx/>
                <a:uFillTx/>
                <a:latin typeface="Montserrat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Salar de Ollagüe</a:t>
              </a:r>
            </a:p>
            <a:p>
              <a:pPr marL="0" marR="0" lvl="0" indent="0" algn="l" defTabSz="914400" rtl="0" eaLnBrk="0" fontAlgn="base" latinLnBrk="0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Sector de Quillagua Este</a:t>
              </a:r>
            </a:p>
            <a:p>
              <a:pPr marL="0" marR="0" lvl="0" indent="0" algn="l" defTabSz="914400" rtl="0" eaLnBrk="0" fontAlgn="base" latinLnBrk="0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Sector de Quillagua Sur</a:t>
              </a:r>
            </a:p>
            <a:p>
              <a:pPr marL="0" marR="0" lvl="0" indent="0" algn="l" defTabSz="914400" rtl="0" eaLnBrk="0" fontAlgn="base" latinLnBrk="0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Sector de María Elena Este</a:t>
              </a:r>
            </a:p>
            <a:p>
              <a:pPr marL="0" marR="0" lvl="0" indent="0" algn="l" defTabSz="914400" rtl="0" eaLnBrk="0" fontAlgn="base" latinLnBrk="0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Sector de Cerro Pabellón</a:t>
              </a:r>
            </a:p>
          </p:txBody>
        </p: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E6D75944-0FD6-0E24-4B94-E287ECC249B8}"/>
                </a:ext>
              </a:extLst>
            </p:cNvPr>
            <p:cNvCxnSpPr>
              <a:cxnSpLocks/>
            </p:cNvCxnSpPr>
            <p:nvPr/>
          </p:nvCxnSpPr>
          <p:spPr>
            <a:xfrm>
              <a:off x="-2146298" y="2183354"/>
              <a:ext cx="36302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848130B5-3501-368C-92E1-5202582F9391}"/>
                </a:ext>
              </a:extLst>
            </p:cNvPr>
            <p:cNvSpPr txBox="1"/>
            <p:nvPr/>
          </p:nvSpPr>
          <p:spPr>
            <a:xfrm>
              <a:off x="3093066" y="3117844"/>
              <a:ext cx="3083960" cy="1873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 Black" panose="00000A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Región de Atacama</a:t>
              </a:r>
            </a:p>
            <a:p>
              <a:pPr marL="0" marR="0" lvl="0" indent="0" algn="l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Salares Altoandinos</a:t>
              </a:r>
            </a:p>
            <a:p>
              <a:pPr marL="0" marR="0" lvl="0" indent="0" algn="l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Salar de Maricunga</a:t>
              </a:r>
            </a:p>
            <a:p>
              <a:pPr marL="0" marR="0" lvl="0" indent="0" algn="l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Laguna Verde</a:t>
              </a:r>
            </a:p>
            <a:p>
              <a:pPr marL="0" marR="0" lvl="0" indent="0" algn="l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Salar de Agua Amarga </a:t>
              </a:r>
            </a:p>
            <a:p>
              <a:pPr marL="0" marR="0" lvl="0" indent="0" algn="l" defTabSz="914400" rtl="0" eaLnBrk="0" fontAlgn="base" latinLnBrk="0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Salar de Piedra Parada</a:t>
              </a:r>
            </a:p>
          </p:txBody>
        </p: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E14F0A55-9C08-D8C7-2E91-EB6BE83DDE89}"/>
                </a:ext>
              </a:extLst>
            </p:cNvPr>
            <p:cNvCxnSpPr>
              <a:cxnSpLocks/>
            </p:cNvCxnSpPr>
            <p:nvPr/>
          </p:nvCxnSpPr>
          <p:spPr>
            <a:xfrm>
              <a:off x="2309420" y="3528528"/>
              <a:ext cx="39543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id="{11C511A8-DBC1-64E3-ECC2-5810292A2325}"/>
              </a:ext>
            </a:extLst>
          </p:cNvPr>
          <p:cNvGrpSpPr/>
          <p:nvPr/>
        </p:nvGrpSpPr>
        <p:grpSpPr>
          <a:xfrm>
            <a:off x="3587308" y="3543727"/>
            <a:ext cx="339245" cy="694568"/>
            <a:chOff x="2457643" y="1834172"/>
            <a:chExt cx="360033" cy="737129"/>
          </a:xfrm>
        </p:grpSpPr>
        <p:sp>
          <p:nvSpPr>
            <p:cNvPr id="94" name="Estrella: 5 puntas 93">
              <a:extLst>
                <a:ext uri="{FF2B5EF4-FFF2-40B4-BE49-F238E27FC236}">
                  <a16:creationId xmlns:a16="http://schemas.microsoft.com/office/drawing/2014/main" id="{60472436-38D6-6151-78D4-7F5C3BB0BA72}"/>
                </a:ext>
              </a:extLst>
            </p:cNvPr>
            <p:cNvSpPr/>
            <p:nvPr/>
          </p:nvSpPr>
          <p:spPr>
            <a:xfrm>
              <a:off x="2771330" y="2052450"/>
              <a:ext cx="46346" cy="4634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95" name="Estrella: 5 puntas 94">
              <a:extLst>
                <a:ext uri="{FF2B5EF4-FFF2-40B4-BE49-F238E27FC236}">
                  <a16:creationId xmlns:a16="http://schemas.microsoft.com/office/drawing/2014/main" id="{E50897F3-7778-3348-F08E-0466F0EDEB89}"/>
                </a:ext>
              </a:extLst>
            </p:cNvPr>
            <p:cNvSpPr/>
            <p:nvPr/>
          </p:nvSpPr>
          <p:spPr>
            <a:xfrm>
              <a:off x="2602038" y="2524955"/>
              <a:ext cx="46346" cy="4634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96" name="Estrella: 5 puntas 95">
              <a:extLst>
                <a:ext uri="{FF2B5EF4-FFF2-40B4-BE49-F238E27FC236}">
                  <a16:creationId xmlns:a16="http://schemas.microsoft.com/office/drawing/2014/main" id="{8FA87D1B-DC16-2D45-C6B7-659E80608B70}"/>
                </a:ext>
              </a:extLst>
            </p:cNvPr>
            <p:cNvSpPr/>
            <p:nvPr/>
          </p:nvSpPr>
          <p:spPr>
            <a:xfrm>
              <a:off x="2457643" y="1834172"/>
              <a:ext cx="46346" cy="4634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97" name="Estrella: 5 puntas 96">
              <a:extLst>
                <a:ext uri="{FF2B5EF4-FFF2-40B4-BE49-F238E27FC236}">
                  <a16:creationId xmlns:a16="http://schemas.microsoft.com/office/drawing/2014/main" id="{BCA565C7-1D02-5F62-CF36-551B12B0289E}"/>
                </a:ext>
              </a:extLst>
            </p:cNvPr>
            <p:cNvSpPr/>
            <p:nvPr/>
          </p:nvSpPr>
          <p:spPr>
            <a:xfrm>
              <a:off x="2539323" y="2298761"/>
              <a:ext cx="46346" cy="4634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98" name="Estrella: 5 puntas 97">
              <a:extLst>
                <a:ext uri="{FF2B5EF4-FFF2-40B4-BE49-F238E27FC236}">
                  <a16:creationId xmlns:a16="http://schemas.microsoft.com/office/drawing/2014/main" id="{B9DE9BB9-B049-8691-0676-12CA7C7718F8}"/>
                </a:ext>
              </a:extLst>
            </p:cNvPr>
            <p:cNvSpPr/>
            <p:nvPr/>
          </p:nvSpPr>
          <p:spPr>
            <a:xfrm>
              <a:off x="2528916" y="2024664"/>
              <a:ext cx="46346" cy="4634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</p:grpSp>
      <p:sp>
        <p:nvSpPr>
          <p:cNvPr id="99" name="Elipse 98">
            <a:extLst>
              <a:ext uri="{FF2B5EF4-FFF2-40B4-BE49-F238E27FC236}">
                <a16:creationId xmlns:a16="http://schemas.microsoft.com/office/drawing/2014/main" id="{60A96926-385A-C270-C9E2-EB4FB7E84818}"/>
              </a:ext>
            </a:extLst>
          </p:cNvPr>
          <p:cNvSpPr/>
          <p:nvPr/>
        </p:nvSpPr>
        <p:spPr>
          <a:xfrm>
            <a:off x="4392923" y="5826239"/>
            <a:ext cx="131780" cy="131780"/>
          </a:xfrm>
          <a:prstGeom prst="ellipse">
            <a:avLst/>
          </a:prstGeom>
          <a:solidFill>
            <a:srgbClr val="354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1D492904-5EC5-C939-75C9-078A52B347C1}"/>
              </a:ext>
            </a:extLst>
          </p:cNvPr>
          <p:cNvGrpSpPr/>
          <p:nvPr/>
        </p:nvGrpSpPr>
        <p:grpSpPr>
          <a:xfrm>
            <a:off x="4181401" y="5184977"/>
            <a:ext cx="343830" cy="981219"/>
            <a:chOff x="3497379" y="3909320"/>
            <a:chExt cx="380977" cy="1087232"/>
          </a:xfrm>
        </p:grpSpPr>
        <p:sp>
          <p:nvSpPr>
            <p:cNvPr id="101" name="Elipse 100">
              <a:extLst>
                <a:ext uri="{FF2B5EF4-FFF2-40B4-BE49-F238E27FC236}">
                  <a16:creationId xmlns:a16="http://schemas.microsoft.com/office/drawing/2014/main" id="{16233140-F14E-5615-9F1B-868E9D3BB0E2}"/>
                </a:ext>
              </a:extLst>
            </p:cNvPr>
            <p:cNvSpPr/>
            <p:nvPr/>
          </p:nvSpPr>
          <p:spPr>
            <a:xfrm>
              <a:off x="3504029" y="3909320"/>
              <a:ext cx="146019" cy="1460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96F4BA7E-611F-1FDA-0418-76D93C7401DE}"/>
                </a:ext>
              </a:extLst>
            </p:cNvPr>
            <p:cNvSpPr/>
            <p:nvPr/>
          </p:nvSpPr>
          <p:spPr>
            <a:xfrm>
              <a:off x="3512716" y="4137137"/>
              <a:ext cx="149109" cy="1460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03" name="Elipse 102">
              <a:extLst>
                <a:ext uri="{FF2B5EF4-FFF2-40B4-BE49-F238E27FC236}">
                  <a16:creationId xmlns:a16="http://schemas.microsoft.com/office/drawing/2014/main" id="{45CAE81C-72EA-245C-1949-533BB7FEAF8A}"/>
                </a:ext>
              </a:extLst>
            </p:cNvPr>
            <p:cNvSpPr/>
            <p:nvPr/>
          </p:nvSpPr>
          <p:spPr>
            <a:xfrm>
              <a:off x="3729247" y="4371563"/>
              <a:ext cx="149109" cy="146019"/>
            </a:xfrm>
            <a:prstGeom prst="ellipse">
              <a:avLst/>
            </a:prstGeom>
            <a:solidFill>
              <a:srgbClr val="354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04" name="Elipse 103">
              <a:extLst>
                <a:ext uri="{FF2B5EF4-FFF2-40B4-BE49-F238E27FC236}">
                  <a16:creationId xmlns:a16="http://schemas.microsoft.com/office/drawing/2014/main" id="{06A869D6-3F58-7DDF-7CE8-87324542F893}"/>
                </a:ext>
              </a:extLst>
            </p:cNvPr>
            <p:cNvSpPr/>
            <p:nvPr/>
          </p:nvSpPr>
          <p:spPr>
            <a:xfrm>
              <a:off x="3729247" y="4850533"/>
              <a:ext cx="149109" cy="146019"/>
            </a:xfrm>
            <a:prstGeom prst="ellipse">
              <a:avLst/>
            </a:prstGeom>
            <a:solidFill>
              <a:srgbClr val="354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id="{E1DC87B4-AC54-F93D-1FD3-2233B0A997DF}"/>
                </a:ext>
              </a:extLst>
            </p:cNvPr>
            <p:cNvSpPr/>
            <p:nvPr/>
          </p:nvSpPr>
          <p:spPr>
            <a:xfrm>
              <a:off x="3715872" y="3909320"/>
              <a:ext cx="146019" cy="1460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id="{4566620E-469C-6BBA-2848-78AE1976AD81}"/>
                </a:ext>
              </a:extLst>
            </p:cNvPr>
            <p:cNvSpPr/>
            <p:nvPr/>
          </p:nvSpPr>
          <p:spPr>
            <a:xfrm>
              <a:off x="3724559" y="4137137"/>
              <a:ext cx="146019" cy="1460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id="{50F77253-9DC1-9C2B-26A5-CFE8B7EDA81F}"/>
                </a:ext>
              </a:extLst>
            </p:cNvPr>
            <p:cNvSpPr/>
            <p:nvPr/>
          </p:nvSpPr>
          <p:spPr>
            <a:xfrm>
              <a:off x="3504478" y="4371563"/>
              <a:ext cx="146019" cy="146019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39B2FB0F-AF4E-A5C5-B44B-932E2019626F}"/>
                </a:ext>
              </a:extLst>
            </p:cNvPr>
            <p:cNvSpPr/>
            <p:nvPr/>
          </p:nvSpPr>
          <p:spPr>
            <a:xfrm>
              <a:off x="3506786" y="4614489"/>
              <a:ext cx="146019" cy="149109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14FD0185-9828-EE91-242A-4754C176C584}"/>
                </a:ext>
              </a:extLst>
            </p:cNvPr>
            <p:cNvSpPr/>
            <p:nvPr/>
          </p:nvSpPr>
          <p:spPr>
            <a:xfrm>
              <a:off x="3497379" y="4850533"/>
              <a:ext cx="146019" cy="146019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</p:grpSp>
      <p:sp>
        <p:nvSpPr>
          <p:cNvPr id="110" name="Elipse 109">
            <a:extLst>
              <a:ext uri="{FF2B5EF4-FFF2-40B4-BE49-F238E27FC236}">
                <a16:creationId xmlns:a16="http://schemas.microsoft.com/office/drawing/2014/main" id="{8FA64CC0-B30F-6C83-38C8-2500312E93E3}"/>
              </a:ext>
            </a:extLst>
          </p:cNvPr>
          <p:cNvSpPr/>
          <p:nvPr/>
        </p:nvSpPr>
        <p:spPr>
          <a:xfrm>
            <a:off x="4277093" y="3248489"/>
            <a:ext cx="131249" cy="13124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11" name="Elipse 110">
            <a:extLst>
              <a:ext uri="{FF2B5EF4-FFF2-40B4-BE49-F238E27FC236}">
                <a16:creationId xmlns:a16="http://schemas.microsoft.com/office/drawing/2014/main" id="{0FFA78DE-3B35-DE53-E900-82E6D6A295FC}"/>
              </a:ext>
            </a:extLst>
          </p:cNvPr>
          <p:cNvSpPr/>
          <p:nvPr/>
        </p:nvSpPr>
        <p:spPr>
          <a:xfrm>
            <a:off x="4275469" y="3455700"/>
            <a:ext cx="134026" cy="13124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12" name="Elipse 111">
            <a:extLst>
              <a:ext uri="{FF2B5EF4-FFF2-40B4-BE49-F238E27FC236}">
                <a16:creationId xmlns:a16="http://schemas.microsoft.com/office/drawing/2014/main" id="{D5D23D6F-3AFB-925B-B92F-D0D0ACD3687C}"/>
              </a:ext>
            </a:extLst>
          </p:cNvPr>
          <p:cNvSpPr/>
          <p:nvPr/>
        </p:nvSpPr>
        <p:spPr>
          <a:xfrm>
            <a:off x="4275470" y="3668850"/>
            <a:ext cx="134026" cy="1340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13" name="Elipse 112">
            <a:extLst>
              <a:ext uri="{FF2B5EF4-FFF2-40B4-BE49-F238E27FC236}">
                <a16:creationId xmlns:a16="http://schemas.microsoft.com/office/drawing/2014/main" id="{9555B5E3-A85F-3E11-4C3F-360797613A99}"/>
              </a:ext>
            </a:extLst>
          </p:cNvPr>
          <p:cNvSpPr/>
          <p:nvPr/>
        </p:nvSpPr>
        <p:spPr>
          <a:xfrm>
            <a:off x="4462627" y="3248489"/>
            <a:ext cx="131249" cy="131249"/>
          </a:xfrm>
          <a:prstGeom prst="ellipse">
            <a:avLst/>
          </a:prstGeom>
          <a:solidFill>
            <a:srgbClr val="354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14" name="Elipse 113">
            <a:extLst>
              <a:ext uri="{FF2B5EF4-FFF2-40B4-BE49-F238E27FC236}">
                <a16:creationId xmlns:a16="http://schemas.microsoft.com/office/drawing/2014/main" id="{E0C76893-D0E6-4D20-C1A0-5CCE1E7AEAE5}"/>
              </a:ext>
            </a:extLst>
          </p:cNvPr>
          <p:cNvSpPr/>
          <p:nvPr/>
        </p:nvSpPr>
        <p:spPr>
          <a:xfrm>
            <a:off x="4462627" y="3456035"/>
            <a:ext cx="131249" cy="131249"/>
          </a:xfrm>
          <a:prstGeom prst="ellipse">
            <a:avLst/>
          </a:prstGeom>
          <a:solidFill>
            <a:srgbClr val="354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15" name="Elipse 114">
            <a:extLst>
              <a:ext uri="{FF2B5EF4-FFF2-40B4-BE49-F238E27FC236}">
                <a16:creationId xmlns:a16="http://schemas.microsoft.com/office/drawing/2014/main" id="{90FEA887-4959-C1FB-1F9E-1DCD703792B9}"/>
              </a:ext>
            </a:extLst>
          </p:cNvPr>
          <p:cNvSpPr/>
          <p:nvPr/>
        </p:nvSpPr>
        <p:spPr>
          <a:xfrm>
            <a:off x="4462627" y="3669185"/>
            <a:ext cx="131249" cy="134026"/>
          </a:xfrm>
          <a:prstGeom prst="ellipse">
            <a:avLst/>
          </a:prstGeom>
          <a:solidFill>
            <a:srgbClr val="354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grpSp>
        <p:nvGrpSpPr>
          <p:cNvPr id="116" name="Grupo 115">
            <a:extLst>
              <a:ext uri="{FF2B5EF4-FFF2-40B4-BE49-F238E27FC236}">
                <a16:creationId xmlns:a16="http://schemas.microsoft.com/office/drawing/2014/main" id="{A17D928E-C3C4-4EEF-B7C8-A2A1324EED10}"/>
              </a:ext>
            </a:extLst>
          </p:cNvPr>
          <p:cNvGrpSpPr/>
          <p:nvPr/>
        </p:nvGrpSpPr>
        <p:grpSpPr>
          <a:xfrm>
            <a:off x="1107920" y="4038897"/>
            <a:ext cx="344437" cy="1146678"/>
            <a:chOff x="408815" y="3089548"/>
            <a:chExt cx="371506" cy="1236795"/>
          </a:xfrm>
        </p:grpSpPr>
        <p:sp>
          <p:nvSpPr>
            <p:cNvPr id="117" name="Elipse 116">
              <a:extLst>
                <a:ext uri="{FF2B5EF4-FFF2-40B4-BE49-F238E27FC236}">
                  <a16:creationId xmlns:a16="http://schemas.microsoft.com/office/drawing/2014/main" id="{57A52660-7605-989E-1795-54F7EFDDD604}"/>
                </a:ext>
              </a:extLst>
            </p:cNvPr>
            <p:cNvSpPr/>
            <p:nvPr/>
          </p:nvSpPr>
          <p:spPr>
            <a:xfrm>
              <a:off x="418681" y="3306332"/>
              <a:ext cx="146019" cy="14601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18" name="Elipse 117">
              <a:extLst>
                <a:ext uri="{FF2B5EF4-FFF2-40B4-BE49-F238E27FC236}">
                  <a16:creationId xmlns:a16="http://schemas.microsoft.com/office/drawing/2014/main" id="{B569FF17-AC3D-023A-DD6D-AA62CB9ACE82}"/>
                </a:ext>
              </a:extLst>
            </p:cNvPr>
            <p:cNvSpPr/>
            <p:nvPr/>
          </p:nvSpPr>
          <p:spPr>
            <a:xfrm>
              <a:off x="412585" y="3530456"/>
              <a:ext cx="146019" cy="1460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19" name="Elipse 118">
              <a:extLst>
                <a:ext uri="{FF2B5EF4-FFF2-40B4-BE49-F238E27FC236}">
                  <a16:creationId xmlns:a16="http://schemas.microsoft.com/office/drawing/2014/main" id="{DC4CB2AF-BB0B-7299-5B37-0236F7C3EB0B}"/>
                </a:ext>
              </a:extLst>
            </p:cNvPr>
            <p:cNvSpPr/>
            <p:nvPr/>
          </p:nvSpPr>
          <p:spPr>
            <a:xfrm>
              <a:off x="408815" y="3746889"/>
              <a:ext cx="146019" cy="14601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20" name="Elipse 119">
              <a:extLst>
                <a:ext uri="{FF2B5EF4-FFF2-40B4-BE49-F238E27FC236}">
                  <a16:creationId xmlns:a16="http://schemas.microsoft.com/office/drawing/2014/main" id="{9D4936A1-2B2B-C780-C4A6-A10217F88422}"/>
                </a:ext>
              </a:extLst>
            </p:cNvPr>
            <p:cNvSpPr/>
            <p:nvPr/>
          </p:nvSpPr>
          <p:spPr>
            <a:xfrm>
              <a:off x="418681" y="3972917"/>
              <a:ext cx="146019" cy="1460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id="{8A9252A5-B6BB-8F8D-7D48-474F1886D076}"/>
                </a:ext>
              </a:extLst>
            </p:cNvPr>
            <p:cNvSpPr/>
            <p:nvPr/>
          </p:nvSpPr>
          <p:spPr>
            <a:xfrm>
              <a:off x="631212" y="3306332"/>
              <a:ext cx="149109" cy="146019"/>
            </a:xfrm>
            <a:prstGeom prst="ellipse">
              <a:avLst/>
            </a:prstGeom>
            <a:solidFill>
              <a:srgbClr val="354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22" name="Elipse 121">
              <a:extLst>
                <a:ext uri="{FF2B5EF4-FFF2-40B4-BE49-F238E27FC236}">
                  <a16:creationId xmlns:a16="http://schemas.microsoft.com/office/drawing/2014/main" id="{0705B9BF-36DD-DACA-3FCF-ECFAF0431CF4}"/>
                </a:ext>
              </a:extLst>
            </p:cNvPr>
            <p:cNvSpPr/>
            <p:nvPr/>
          </p:nvSpPr>
          <p:spPr>
            <a:xfrm>
              <a:off x="629275" y="3513543"/>
              <a:ext cx="146019" cy="146019"/>
            </a:xfrm>
            <a:prstGeom prst="ellipse">
              <a:avLst/>
            </a:prstGeom>
            <a:solidFill>
              <a:srgbClr val="354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23" name="Elipse 122">
              <a:extLst>
                <a:ext uri="{FF2B5EF4-FFF2-40B4-BE49-F238E27FC236}">
                  <a16:creationId xmlns:a16="http://schemas.microsoft.com/office/drawing/2014/main" id="{527D2EAD-39B3-9DBB-FFE7-5213313B1F46}"/>
                </a:ext>
              </a:extLst>
            </p:cNvPr>
            <p:cNvSpPr/>
            <p:nvPr/>
          </p:nvSpPr>
          <p:spPr>
            <a:xfrm>
              <a:off x="629275" y="3743230"/>
              <a:ext cx="146019" cy="146019"/>
            </a:xfrm>
            <a:prstGeom prst="ellipse">
              <a:avLst/>
            </a:prstGeom>
            <a:solidFill>
              <a:srgbClr val="354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24" name="Elipse 123">
              <a:extLst>
                <a:ext uri="{FF2B5EF4-FFF2-40B4-BE49-F238E27FC236}">
                  <a16:creationId xmlns:a16="http://schemas.microsoft.com/office/drawing/2014/main" id="{E75D0DFB-B6E1-3094-D7FD-AF42FE9A3ACC}"/>
                </a:ext>
              </a:extLst>
            </p:cNvPr>
            <p:cNvSpPr/>
            <p:nvPr/>
          </p:nvSpPr>
          <p:spPr>
            <a:xfrm>
              <a:off x="629275" y="3972917"/>
              <a:ext cx="146019" cy="146019"/>
            </a:xfrm>
            <a:prstGeom prst="ellipse">
              <a:avLst/>
            </a:prstGeom>
            <a:solidFill>
              <a:srgbClr val="354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25" name="Elipse 124">
              <a:extLst>
                <a:ext uri="{FF2B5EF4-FFF2-40B4-BE49-F238E27FC236}">
                  <a16:creationId xmlns:a16="http://schemas.microsoft.com/office/drawing/2014/main" id="{6FD18409-992A-0719-6A1B-1AF4C0B71A32}"/>
                </a:ext>
              </a:extLst>
            </p:cNvPr>
            <p:cNvSpPr/>
            <p:nvPr/>
          </p:nvSpPr>
          <p:spPr>
            <a:xfrm>
              <a:off x="631212" y="3089548"/>
              <a:ext cx="149109" cy="146019"/>
            </a:xfrm>
            <a:prstGeom prst="ellipse">
              <a:avLst/>
            </a:prstGeom>
            <a:solidFill>
              <a:srgbClr val="354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26" name="Elipse 125">
              <a:extLst>
                <a:ext uri="{FF2B5EF4-FFF2-40B4-BE49-F238E27FC236}">
                  <a16:creationId xmlns:a16="http://schemas.microsoft.com/office/drawing/2014/main" id="{2E09DEE6-706E-57BF-8B6F-A51CE47F8000}"/>
                </a:ext>
              </a:extLst>
            </p:cNvPr>
            <p:cNvSpPr/>
            <p:nvPr/>
          </p:nvSpPr>
          <p:spPr>
            <a:xfrm>
              <a:off x="414366" y="4180324"/>
              <a:ext cx="149109" cy="1460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</p:grpSp>
      <p:sp>
        <p:nvSpPr>
          <p:cNvPr id="128" name="Estrella: 5 puntas 127">
            <a:extLst>
              <a:ext uri="{FF2B5EF4-FFF2-40B4-BE49-F238E27FC236}">
                <a16:creationId xmlns:a16="http://schemas.microsoft.com/office/drawing/2014/main" id="{9140FFBC-DA3D-3B58-7330-F4490DCE5543}"/>
              </a:ext>
            </a:extLst>
          </p:cNvPr>
          <p:cNvSpPr>
            <a:spLocks noChangeAspect="1"/>
          </p:cNvSpPr>
          <p:nvPr/>
        </p:nvSpPr>
        <p:spPr>
          <a:xfrm>
            <a:off x="3984897" y="4238380"/>
            <a:ext cx="295128" cy="295128"/>
          </a:xfrm>
          <a:prstGeom prst="star5">
            <a:avLst/>
          </a:prstGeom>
          <a:solidFill>
            <a:srgbClr val="DDEF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29" name="Estrella: 5 puntas 128">
            <a:extLst>
              <a:ext uri="{FF2B5EF4-FFF2-40B4-BE49-F238E27FC236}">
                <a16:creationId xmlns:a16="http://schemas.microsoft.com/office/drawing/2014/main" id="{028DB044-3C42-4CEC-E6AD-845AEBB3ED19}"/>
              </a:ext>
            </a:extLst>
          </p:cNvPr>
          <p:cNvSpPr>
            <a:spLocks noChangeAspect="1"/>
          </p:cNvSpPr>
          <p:nvPr/>
        </p:nvSpPr>
        <p:spPr>
          <a:xfrm>
            <a:off x="3753723" y="5263396"/>
            <a:ext cx="146301" cy="146301"/>
          </a:xfrm>
          <a:prstGeom prst="star5">
            <a:avLst/>
          </a:prstGeom>
          <a:solidFill>
            <a:srgbClr val="DDEF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40" name="Estrella: 5 puntas 32">
            <a:extLst>
              <a:ext uri="{FF2B5EF4-FFF2-40B4-BE49-F238E27FC236}">
                <a16:creationId xmlns:a16="http://schemas.microsoft.com/office/drawing/2014/main" id="{A9BF9072-8A50-3B59-5D92-D690DE2B32F0}"/>
              </a:ext>
            </a:extLst>
          </p:cNvPr>
          <p:cNvSpPr/>
          <p:nvPr/>
        </p:nvSpPr>
        <p:spPr>
          <a:xfrm>
            <a:off x="4139028" y="3944095"/>
            <a:ext cx="43670" cy="4367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109E1ABF-E174-D349-B980-5F5FEBE8867A}"/>
              </a:ext>
            </a:extLst>
          </p:cNvPr>
          <p:cNvSpPr txBox="1"/>
          <p:nvPr/>
        </p:nvSpPr>
        <p:spPr>
          <a:xfrm>
            <a:off x="274266" y="1125978"/>
            <a:ext cx="11643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Busca posicionar a Chile como líder global, con participación del Estado y un fuerte foco en la sostenibilidad y el desarrollo tecnológico. El interés inversor es alto, especialmente en tecnologías de Extracción Directa de Litio (DLE).</a:t>
            </a:r>
            <a:endParaRPr kumimoji="0" lang="es-ES" altLang="es-CL" sz="20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Rectángulo redondeado 21">
            <a:extLst>
              <a:ext uri="{FF2B5EF4-FFF2-40B4-BE49-F238E27FC236}">
                <a16:creationId xmlns:a16="http://schemas.microsoft.com/office/drawing/2014/main" id="{1A09419E-3AA6-487D-C371-853353081832}"/>
              </a:ext>
            </a:extLst>
          </p:cNvPr>
          <p:cNvSpPr/>
          <p:nvPr/>
        </p:nvSpPr>
        <p:spPr>
          <a:xfrm>
            <a:off x="7702166" y="2881506"/>
            <a:ext cx="2487191" cy="1250380"/>
          </a:xfrm>
          <a:prstGeom prst="roundRect">
            <a:avLst/>
          </a:prstGeom>
          <a:solidFill>
            <a:srgbClr val="DDEF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050" b="0" i="0" u="none" strike="noStrike" kern="1200" cap="none" spc="0" normalizeH="0" baseline="0" noProof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36C0657-301B-466E-F980-717DD87F1FA3}"/>
              </a:ext>
            </a:extLst>
          </p:cNvPr>
          <p:cNvSpPr txBox="1"/>
          <p:nvPr/>
        </p:nvSpPr>
        <p:spPr>
          <a:xfrm>
            <a:off x="7726697" y="3229536"/>
            <a:ext cx="805994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Black" panose="00000A00000000000000" pitchFamily="2" charset="0"/>
                <a:ea typeface="Verdana"/>
                <a:cs typeface="Poppins" panose="00000500000000000000" pitchFamily="2" charset="0"/>
              </a:rPr>
              <a:t>15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Black" panose="00000A00000000000000" pitchFamily="2" charset="0"/>
              <a:ea typeface="Verdana"/>
              <a:cs typeface="Poppins" panose="000005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6F077E-27C9-CF71-D4B0-4D133292F7D7}"/>
              </a:ext>
            </a:extLst>
          </p:cNvPr>
          <p:cNvSpPr txBox="1"/>
          <p:nvPr/>
        </p:nvSpPr>
        <p:spPr>
          <a:xfrm>
            <a:off x="8409516" y="3535927"/>
            <a:ext cx="1649211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/>
                <a:ea typeface="Verdana"/>
                <a:cs typeface="Poppins"/>
              </a:rPr>
              <a:t>Áreas priorizadas para desarrollo de </a:t>
            </a:r>
            <a:r>
              <a:rPr kumimoji="0" lang="es-MX" sz="1000" b="1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/>
                <a:ea typeface="Verdana"/>
                <a:cs typeface="Poppins"/>
              </a:rPr>
              <a:t>proyectos de litio.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473A175-FF5C-0F4F-E85B-63DC2892DF74}"/>
              </a:ext>
            </a:extLst>
          </p:cNvPr>
          <p:cNvSpPr txBox="1"/>
          <p:nvPr/>
        </p:nvSpPr>
        <p:spPr>
          <a:xfrm>
            <a:off x="8409516" y="2977258"/>
            <a:ext cx="1732467" cy="684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"/>
                <a:ea typeface="Verdana"/>
                <a:cs typeface="Poppins"/>
              </a:rPr>
              <a:t>Representan el </a:t>
            </a: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"/>
                <a:ea typeface="Verdana"/>
                <a:cs typeface="Poppins"/>
              </a:rPr>
              <a:t>50% de las manifestaciones de interés válidas.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"/>
              <a:ea typeface="Verdana"/>
              <a:cs typeface="Poppins" panose="00000500000000000000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659CC1F-05BC-7B97-8D3A-60CD0E7E56B1}"/>
              </a:ext>
            </a:extLst>
          </p:cNvPr>
          <p:cNvSpPr/>
          <p:nvPr/>
        </p:nvSpPr>
        <p:spPr>
          <a:xfrm>
            <a:off x="7789157" y="4431998"/>
            <a:ext cx="2074425" cy="1941485"/>
          </a:xfrm>
          <a:prstGeom prst="rect">
            <a:avLst/>
          </a:prstGeom>
          <a:noFill/>
          <a:ln>
            <a:solidFill>
              <a:srgbClr val="DDEF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6323FE3-B2BD-6FE8-812B-832D224A1DDC}"/>
              </a:ext>
            </a:extLst>
          </p:cNvPr>
          <p:cNvGrpSpPr/>
          <p:nvPr/>
        </p:nvGrpSpPr>
        <p:grpSpPr>
          <a:xfrm>
            <a:off x="8004180" y="4497516"/>
            <a:ext cx="1889902" cy="1910395"/>
            <a:chOff x="7166514" y="2376100"/>
            <a:chExt cx="2304824" cy="2330066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31867B89-D78E-4F92-018A-E87111F9C3E8}"/>
                </a:ext>
              </a:extLst>
            </p:cNvPr>
            <p:cNvSpPr/>
            <p:nvPr/>
          </p:nvSpPr>
          <p:spPr>
            <a:xfrm>
              <a:off x="7166516" y="3340219"/>
              <a:ext cx="145277" cy="145277"/>
            </a:xfrm>
            <a:prstGeom prst="ellipse">
              <a:avLst/>
            </a:prstGeom>
            <a:solidFill>
              <a:srgbClr val="3547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27CB88F-C1F1-F172-ABD4-D646B6AA50E0}"/>
                </a:ext>
              </a:extLst>
            </p:cNvPr>
            <p:cNvSpPr/>
            <p:nvPr/>
          </p:nvSpPr>
          <p:spPr>
            <a:xfrm>
              <a:off x="7166835" y="3618177"/>
              <a:ext cx="145277" cy="14527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49FC9D4F-8D1C-5C14-8AD4-9CE2D44B39D6}"/>
                </a:ext>
              </a:extLst>
            </p:cNvPr>
            <p:cNvSpPr/>
            <p:nvPr/>
          </p:nvSpPr>
          <p:spPr>
            <a:xfrm>
              <a:off x="7166835" y="3909003"/>
              <a:ext cx="145277" cy="14527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4C3DFFDE-D67B-B657-47FE-60797E5A461F}"/>
                </a:ext>
              </a:extLst>
            </p:cNvPr>
            <p:cNvSpPr/>
            <p:nvPr/>
          </p:nvSpPr>
          <p:spPr>
            <a:xfrm>
              <a:off x="7166835" y="4186194"/>
              <a:ext cx="145277" cy="14527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3CF57F00-E6B6-44F4-95CB-FA62136018C9}"/>
                </a:ext>
              </a:extLst>
            </p:cNvPr>
            <p:cNvSpPr/>
            <p:nvPr/>
          </p:nvSpPr>
          <p:spPr>
            <a:xfrm>
              <a:off x="7166835" y="4473291"/>
              <a:ext cx="145277" cy="145277"/>
            </a:xfrm>
            <a:prstGeom prst="ellipse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92449269-F685-0831-E507-9950FD7C8B60}"/>
                </a:ext>
              </a:extLst>
            </p:cNvPr>
            <p:cNvSpPr txBox="1"/>
            <p:nvPr/>
          </p:nvSpPr>
          <p:spPr>
            <a:xfrm>
              <a:off x="7282736" y="2376100"/>
              <a:ext cx="2188602" cy="23300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Salares priorizados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Depósitos priorizados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Salares estratégicos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PCI en curso / habilitada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PCI finalizado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CEOL en CGR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Procedimiento simplificado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3170"/>
                  </a:solidFill>
                  <a:effectLst/>
                  <a:uLnTx/>
                  <a:uFillTx/>
                  <a:latin typeface="Montserrat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Licitación Pública</a:t>
              </a:r>
            </a:p>
          </p:txBody>
        </p:sp>
        <p:sp>
          <p:nvSpPr>
            <p:cNvPr id="21" name="Estrella: 5 puntas 20">
              <a:extLst>
                <a:ext uri="{FF2B5EF4-FFF2-40B4-BE49-F238E27FC236}">
                  <a16:creationId xmlns:a16="http://schemas.microsoft.com/office/drawing/2014/main" id="{9E2372A8-6F78-3559-B4D2-0F908EA182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6514" y="2790129"/>
              <a:ext cx="116221" cy="116222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22" name="Estrella: 5 puntas 21">
              <a:extLst>
                <a:ext uri="{FF2B5EF4-FFF2-40B4-BE49-F238E27FC236}">
                  <a16:creationId xmlns:a16="http://schemas.microsoft.com/office/drawing/2014/main" id="{986077DD-2CD4-FC24-4482-FFDC74C0CD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6516" y="2503891"/>
              <a:ext cx="116221" cy="116222"/>
            </a:xfrm>
            <a:prstGeom prst="star5">
              <a:avLst/>
            </a:prstGeom>
            <a:solidFill>
              <a:srgbClr val="FD6565"/>
            </a:solidFill>
            <a:ln>
              <a:solidFill>
                <a:srgbClr val="FD65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  <p:sp>
          <p:nvSpPr>
            <p:cNvPr id="23" name="Estrella: 5 puntas 22">
              <a:extLst>
                <a:ext uri="{FF2B5EF4-FFF2-40B4-BE49-F238E27FC236}">
                  <a16:creationId xmlns:a16="http://schemas.microsoft.com/office/drawing/2014/main" id="{A46BBF44-A666-EB77-BA88-8B4C13189C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66514" y="3063952"/>
              <a:ext cx="116221" cy="116222"/>
            </a:xfrm>
            <a:prstGeom prst="star5">
              <a:avLst/>
            </a:prstGeom>
            <a:solidFill>
              <a:srgbClr val="DDEFFB"/>
            </a:solidFill>
            <a:ln>
              <a:solidFill>
                <a:srgbClr val="DDEFF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857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3E251-D404-EAAA-77ED-69B8385CC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4CFBA108-E76E-A845-8C92-ED01EB272E82}"/>
              </a:ext>
            </a:extLst>
          </p:cNvPr>
          <p:cNvSpPr txBox="1"/>
          <p:nvPr/>
        </p:nvSpPr>
        <p:spPr>
          <a:xfrm>
            <a:off x="548532" y="342067"/>
            <a:ext cx="10524991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667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"/>
              </a:rPr>
              <a:t>ESTRATEGIA MINERALES CRÍTICOS</a:t>
            </a:r>
            <a:endParaRPr kumimoji="0" lang="es-419" sz="2667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109E1ABF-E174-D349-B980-5F5FEBE8867A}"/>
              </a:ext>
            </a:extLst>
          </p:cNvPr>
          <p:cNvSpPr txBox="1"/>
          <p:nvPr/>
        </p:nvSpPr>
        <p:spPr>
          <a:xfrm>
            <a:off x="548533" y="1536174"/>
            <a:ext cx="111672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Chile busca diversificar su canasta minera más allá del cobre y el litio para fortalecer su resiliencia económica y su rol en la transición energética global.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s-MX" altLang="es-CL" sz="2000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La estrategia se enfoca en recursos con alto potencial geológico y relevancia geopolítica.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s-MX" altLang="es-CL" sz="2000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ES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Minerales de interés: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s-ES" altLang="es-CL" sz="2000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s-ES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Avances: 4 mesas técnicas, +120 especialistas, participación regional.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s-ES" altLang="es-CL" sz="20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MX" altLang="es-CL" sz="2000" dirty="0">
                <a:solidFill>
                  <a:srgbClr val="3547C7"/>
                </a:solidFill>
                <a:latin typeface="Montserrat" panose="00000500000000000000" pitchFamily="2" charset="0"/>
              </a:rPr>
              <a:t>Críticos (vulnerabilidad suministro) vs. Estratégicos (importancia desarrollo Chile).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altLang="es-CL" sz="2000" dirty="0">
              <a:solidFill>
                <a:srgbClr val="3547C7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FE5FA9-D2E4-1404-E09F-D0156CFD1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349" y="3293622"/>
            <a:ext cx="7123924" cy="53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1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381B2-03AC-F00E-E228-C4CC801B5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ECAE220-7935-9C81-5664-14C35F8AC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38" y="957432"/>
            <a:ext cx="1051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altLang="es-CL" sz="1800" b="1" dirty="0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  <a:ea typeface="Verdana"/>
              </a:rPr>
              <a:t>Construyendo un modelo de buenas prácticas mineras</a:t>
            </a:r>
          </a:p>
        </p:txBody>
      </p:sp>
      <p:sp>
        <p:nvSpPr>
          <p:cNvPr id="3" name="Google Shape;118;p19">
            <a:extLst>
              <a:ext uri="{FF2B5EF4-FFF2-40B4-BE49-F238E27FC236}">
                <a16:creationId xmlns:a16="http://schemas.microsoft.com/office/drawing/2014/main" id="{354EA488-5A88-323A-38D9-9113CA04D5B4}"/>
              </a:ext>
            </a:extLst>
          </p:cNvPr>
          <p:cNvSpPr txBox="1"/>
          <p:nvPr/>
        </p:nvSpPr>
        <p:spPr>
          <a:xfrm>
            <a:off x="238125" y="279547"/>
            <a:ext cx="11632394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-419" sz="2667" dirty="0">
                <a:solidFill>
                  <a:srgbClr val="3547C7"/>
                </a:solidFill>
                <a:latin typeface="Montserrat Black"/>
                <a:sym typeface="Montserrat"/>
              </a:rPr>
              <a:t>AGENDA DE RELAVES 2025 - 2026</a:t>
            </a:r>
            <a:endParaRPr lang="es-419" sz="2667" dirty="0">
              <a:latin typeface="Montserrat"/>
            </a:endParaRPr>
          </a:p>
        </p:txBody>
      </p:sp>
      <p:sp>
        <p:nvSpPr>
          <p:cNvPr id="15" name="Google Shape;131;p19">
            <a:extLst>
              <a:ext uri="{FF2B5EF4-FFF2-40B4-BE49-F238E27FC236}">
                <a16:creationId xmlns:a16="http://schemas.microsoft.com/office/drawing/2014/main" id="{5332A251-2183-EADF-B855-830581A6487B}"/>
              </a:ext>
            </a:extLst>
          </p:cNvPr>
          <p:cNvSpPr txBox="1"/>
          <p:nvPr/>
        </p:nvSpPr>
        <p:spPr>
          <a:xfrm>
            <a:off x="493638" y="1548521"/>
            <a:ext cx="5738517" cy="502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2133" dirty="0">
                <a:solidFill>
                  <a:srgbClr val="3547C7"/>
                </a:solidFill>
                <a:latin typeface="Montserrat"/>
                <a:sym typeface="Montserrat"/>
              </a:rPr>
              <a:t>Iniciativa para </a:t>
            </a:r>
            <a:r>
              <a:rPr lang="es-ES" sz="2133" b="1" dirty="0">
                <a:solidFill>
                  <a:srgbClr val="3547C7"/>
                </a:solidFill>
                <a:latin typeface="Montserrat"/>
                <a:sym typeface="Montserrat"/>
              </a:rPr>
              <a:t>impulsar la gestión segura, sostenible y colaborativa de los depósitos de relaves</a:t>
            </a:r>
            <a:r>
              <a:rPr lang="es-ES" sz="2133" dirty="0">
                <a:solidFill>
                  <a:srgbClr val="3547C7"/>
                </a:solidFill>
                <a:latin typeface="Montserrat"/>
                <a:sym typeface="Montserrat"/>
              </a:rPr>
              <a:t>, promoviendo la economía circular y la protección de las comunidades.</a:t>
            </a:r>
            <a:endParaRPr lang="es-CL" sz="2133" dirty="0">
              <a:solidFill>
                <a:srgbClr val="3547C7"/>
              </a:solidFill>
              <a:latin typeface="Montserrat"/>
            </a:endParaRPr>
          </a:p>
          <a:p>
            <a:endParaRPr lang="es-MX" sz="2133" dirty="0">
              <a:solidFill>
                <a:srgbClr val="3547C7"/>
              </a:solidFill>
              <a:latin typeface="Montserrat"/>
              <a:sym typeface="Montserrat"/>
            </a:endParaRPr>
          </a:p>
          <a:p>
            <a:r>
              <a:rPr lang="es-MX" sz="2133" dirty="0">
                <a:solidFill>
                  <a:srgbClr val="3547C7"/>
                </a:solidFill>
                <a:latin typeface="Montserrat"/>
                <a:sym typeface="Montserrat"/>
              </a:rPr>
              <a:t>795 depósitos de relaves en Chile. 15 en construcción, 128 en operación, 475 inactivos y 176 abandonados, presentes en 9 (Sernageomin 2023).</a:t>
            </a:r>
          </a:p>
          <a:p>
            <a:endParaRPr lang="es-MX" sz="2133" dirty="0">
              <a:solidFill>
                <a:srgbClr val="3547C7"/>
              </a:solidFill>
              <a:latin typeface="Montserrat"/>
              <a:sym typeface="Montserrat"/>
            </a:endParaRPr>
          </a:p>
          <a:p>
            <a:endParaRPr lang="es-MX" sz="2133" dirty="0">
              <a:solidFill>
                <a:srgbClr val="3547C7"/>
              </a:solidFill>
              <a:latin typeface="Montserrat"/>
              <a:sym typeface="Montserrat"/>
            </a:endParaRPr>
          </a:p>
          <a:p>
            <a:endParaRPr lang="es-MX" sz="2133" dirty="0">
              <a:solidFill>
                <a:srgbClr val="3547C7"/>
              </a:solidFill>
              <a:latin typeface="Montserrat"/>
              <a:sym typeface="Montserrat"/>
            </a:endParaRPr>
          </a:p>
          <a:p>
            <a:endParaRPr lang="es-419" sz="2133" dirty="0">
              <a:solidFill>
                <a:srgbClr val="3547C7"/>
              </a:solidFill>
              <a:latin typeface="Montserrat"/>
              <a:sym typeface="Montserrat Black"/>
            </a:endParaRPr>
          </a:p>
          <a:p>
            <a:pPr>
              <a:lnSpc>
                <a:spcPct val="90000"/>
              </a:lnSpc>
            </a:pPr>
            <a:endParaRPr lang="es-MX" sz="1333" dirty="0">
              <a:solidFill>
                <a:srgbClr val="3547C7"/>
              </a:solidFill>
              <a:latin typeface="Montserrat"/>
              <a:sym typeface="Montserrat Black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2FB530A-C95C-8FD3-3CED-4619E0D68B55}"/>
              </a:ext>
            </a:extLst>
          </p:cNvPr>
          <p:cNvGrpSpPr/>
          <p:nvPr/>
        </p:nvGrpSpPr>
        <p:grpSpPr>
          <a:xfrm>
            <a:off x="6886739" y="5414653"/>
            <a:ext cx="5116250" cy="1159884"/>
            <a:chOff x="4927524" y="2191920"/>
            <a:chExt cx="5116250" cy="1159884"/>
          </a:xfrm>
        </p:grpSpPr>
        <p:sp>
          <p:nvSpPr>
            <p:cNvPr id="17" name="Google Shape;130;p19">
              <a:extLst>
                <a:ext uri="{FF2B5EF4-FFF2-40B4-BE49-F238E27FC236}">
                  <a16:creationId xmlns:a16="http://schemas.microsoft.com/office/drawing/2014/main" id="{F4D2B094-534A-0CCC-462F-986A42C66C51}"/>
                </a:ext>
              </a:extLst>
            </p:cNvPr>
            <p:cNvSpPr txBox="1"/>
            <p:nvPr/>
          </p:nvSpPr>
          <p:spPr>
            <a:xfrm>
              <a:off x="6121281" y="2705535"/>
              <a:ext cx="3922493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71450" indent="-171450">
                <a:buChar char="•"/>
              </a:pPr>
              <a:r>
                <a:rPr lang="es-CL" sz="1200">
                  <a:solidFill>
                    <a:srgbClr val="3547C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Reuniones bilaterales</a:t>
              </a:r>
            </a:p>
            <a:p>
              <a:pPr marL="171450" indent="-171450">
                <a:buChar char="•"/>
              </a:pPr>
              <a:r>
                <a:rPr lang="es-CL" sz="1200">
                  <a:solidFill>
                    <a:srgbClr val="3547C7"/>
                  </a:solidFill>
                  <a:latin typeface="Montserrat"/>
                  <a:sym typeface="Montserrat"/>
                </a:rPr>
                <a:t>Taller ampliado</a:t>
              </a:r>
              <a:endParaRPr lang="es-ES" sz="1200">
                <a:solidFill>
                  <a:srgbClr val="3547C7"/>
                </a:solidFill>
                <a:latin typeface="Montserrat"/>
              </a:endParaRPr>
            </a:p>
          </p:txBody>
        </p:sp>
        <p:sp>
          <p:nvSpPr>
            <p:cNvPr id="18" name="Google Shape;131;p19">
              <a:extLst>
                <a:ext uri="{FF2B5EF4-FFF2-40B4-BE49-F238E27FC236}">
                  <a16:creationId xmlns:a16="http://schemas.microsoft.com/office/drawing/2014/main" id="{A9726174-813D-AA21-745F-4AAB9E87F308}"/>
                </a:ext>
              </a:extLst>
            </p:cNvPr>
            <p:cNvSpPr txBox="1"/>
            <p:nvPr/>
          </p:nvSpPr>
          <p:spPr>
            <a:xfrm>
              <a:off x="6121281" y="2287327"/>
              <a:ext cx="3581940" cy="627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s-419" sz="1600">
                  <a:solidFill>
                    <a:srgbClr val="3547C7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8 instancias </a:t>
              </a:r>
            </a:p>
            <a:p>
              <a:pPr>
                <a:lnSpc>
                  <a:spcPct val="90000"/>
                </a:lnSpc>
              </a:pPr>
              <a:r>
                <a:rPr lang="es-419" sz="1600">
                  <a:solidFill>
                    <a:srgbClr val="3547C7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participativas</a:t>
              </a:r>
              <a:endParaRPr lang="es-419" sz="1600">
                <a:solidFill>
                  <a:srgbClr val="3547C7"/>
                </a:solidFill>
                <a:latin typeface="Montserrat Black"/>
                <a:ea typeface="Montserrat Black"/>
                <a:cs typeface="Montserrat Black"/>
              </a:endParaRPr>
            </a:p>
          </p:txBody>
        </p:sp>
        <p:pic>
          <p:nvPicPr>
            <p:cNvPr id="19" name="Google Shape;165;p21" title="r.png">
              <a:extLst>
                <a:ext uri="{FF2B5EF4-FFF2-40B4-BE49-F238E27FC236}">
                  <a16:creationId xmlns:a16="http://schemas.microsoft.com/office/drawing/2014/main" id="{E6C08324-5A2E-DB84-FFB8-18F76A4BD42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27524" y="2191920"/>
              <a:ext cx="1159880" cy="11598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130;p19">
            <a:extLst>
              <a:ext uri="{FF2B5EF4-FFF2-40B4-BE49-F238E27FC236}">
                <a16:creationId xmlns:a16="http://schemas.microsoft.com/office/drawing/2014/main" id="{77FBCDE0-C5F8-2DEA-940F-921A621EE2C8}"/>
              </a:ext>
            </a:extLst>
          </p:cNvPr>
          <p:cNvSpPr txBox="1"/>
          <p:nvPr/>
        </p:nvSpPr>
        <p:spPr>
          <a:xfrm>
            <a:off x="8046619" y="1930917"/>
            <a:ext cx="392249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indent="-171450">
              <a:buChar char="•"/>
            </a:pPr>
            <a:r>
              <a:rPr lang="es-ES" sz="1200" dirty="0">
                <a:solidFill>
                  <a:srgbClr val="3547C7"/>
                </a:solidFill>
                <a:latin typeface="Montserrat"/>
                <a:ea typeface="Montserrat"/>
                <a:cs typeface="Montserrat"/>
                <a:sym typeface="Montserrat"/>
              </a:rPr>
              <a:t>DS 248</a:t>
            </a:r>
            <a:endParaRPr lang="en-US" sz="1200" b="1" dirty="0">
              <a:solidFill>
                <a:srgbClr val="3547C7"/>
              </a:solidFill>
              <a:ea typeface="Montserrat"/>
            </a:endParaRPr>
          </a:p>
          <a:p>
            <a:pPr marL="171450" indent="-171450">
              <a:buChar char="•"/>
            </a:pPr>
            <a:r>
              <a:rPr lang="es-ES" sz="1200" dirty="0">
                <a:solidFill>
                  <a:srgbClr val="3547C7"/>
                </a:solidFill>
                <a:latin typeface="Montserrat"/>
              </a:rPr>
              <a:t>Definición Relaves Críticos</a:t>
            </a:r>
          </a:p>
          <a:p>
            <a:pPr marL="171450" indent="-171450">
              <a:buChar char="•"/>
            </a:pPr>
            <a:r>
              <a:rPr lang="es-ES" sz="1200" dirty="0">
                <a:solidFill>
                  <a:srgbClr val="3547C7"/>
                </a:solidFill>
                <a:latin typeface="Montserrat"/>
              </a:rPr>
              <a:t>Plataforma</a:t>
            </a:r>
          </a:p>
        </p:txBody>
      </p:sp>
      <p:sp>
        <p:nvSpPr>
          <p:cNvPr id="21" name="Google Shape;131;p19">
            <a:extLst>
              <a:ext uri="{FF2B5EF4-FFF2-40B4-BE49-F238E27FC236}">
                <a16:creationId xmlns:a16="http://schemas.microsoft.com/office/drawing/2014/main" id="{49043651-95D1-DD86-B9E8-D960196B73BC}"/>
              </a:ext>
            </a:extLst>
          </p:cNvPr>
          <p:cNvSpPr txBox="1"/>
          <p:nvPr/>
        </p:nvSpPr>
        <p:spPr>
          <a:xfrm>
            <a:off x="8116422" y="1406930"/>
            <a:ext cx="3581940" cy="62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419" sz="1600">
                <a:solidFill>
                  <a:srgbClr val="3547C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Gestión integral </a:t>
            </a:r>
          </a:p>
          <a:p>
            <a:pPr>
              <a:lnSpc>
                <a:spcPct val="90000"/>
              </a:lnSpc>
            </a:pPr>
            <a:r>
              <a:rPr lang="es-419" sz="1600">
                <a:solidFill>
                  <a:srgbClr val="3547C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 relaves</a:t>
            </a:r>
            <a:endParaRPr lang="es-419" sz="1600">
              <a:solidFill>
                <a:srgbClr val="3547C7"/>
              </a:solidFill>
              <a:latin typeface="Montserrat Black"/>
              <a:ea typeface="Montserrat Black"/>
              <a:cs typeface="Montserrat Black"/>
            </a:endParaRPr>
          </a:p>
        </p:txBody>
      </p:sp>
      <p:pic>
        <p:nvPicPr>
          <p:cNvPr id="22" name="Google Shape;167;p21" title="t.png">
            <a:extLst>
              <a:ext uri="{FF2B5EF4-FFF2-40B4-BE49-F238E27FC236}">
                <a16:creationId xmlns:a16="http://schemas.microsoft.com/office/drawing/2014/main" id="{0556CAD7-C436-23C3-A173-8234DF4928D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9807" y="1305002"/>
            <a:ext cx="1159879" cy="115988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33;p19">
            <a:extLst>
              <a:ext uri="{FF2B5EF4-FFF2-40B4-BE49-F238E27FC236}">
                <a16:creationId xmlns:a16="http://schemas.microsoft.com/office/drawing/2014/main" id="{E8739B4E-893A-1709-E99F-9BD848F2535C}"/>
              </a:ext>
            </a:extLst>
          </p:cNvPr>
          <p:cNvSpPr txBox="1"/>
          <p:nvPr/>
        </p:nvSpPr>
        <p:spPr>
          <a:xfrm>
            <a:off x="8132187" y="2837743"/>
            <a:ext cx="2485800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s-419" sz="1600">
                <a:solidFill>
                  <a:srgbClr val="3547C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Transición justa</a:t>
            </a:r>
            <a:endParaRPr sz="1600">
              <a:solidFill>
                <a:srgbClr val="3547C7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" name="Google Shape;134;p19">
            <a:extLst>
              <a:ext uri="{FF2B5EF4-FFF2-40B4-BE49-F238E27FC236}">
                <a16:creationId xmlns:a16="http://schemas.microsoft.com/office/drawing/2014/main" id="{F5EE673A-4C11-46C2-4F1D-FC52A9BF4496}"/>
              </a:ext>
            </a:extLst>
          </p:cNvPr>
          <p:cNvSpPr txBox="1"/>
          <p:nvPr/>
        </p:nvSpPr>
        <p:spPr>
          <a:xfrm>
            <a:off x="8138311" y="3103213"/>
            <a:ext cx="317591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indent="-171450">
              <a:buChar char="•"/>
            </a:pPr>
            <a:r>
              <a:rPr lang="es-ES" sz="1200" dirty="0">
                <a:solidFill>
                  <a:srgbClr val="3547C7"/>
                </a:solidFill>
                <a:latin typeface="Montserrat"/>
                <a:sym typeface="Montserrat"/>
              </a:rPr>
              <a:t>Titularidad depósitos abandonados</a:t>
            </a:r>
            <a:endParaRPr lang="en-US" sz="1200" dirty="0">
              <a:sym typeface="Montserrat"/>
            </a:endParaRPr>
          </a:p>
          <a:p>
            <a:pPr marL="171450" indent="-171450">
              <a:buChar char="•"/>
            </a:pPr>
            <a:r>
              <a:rPr lang="es-ES" sz="1200" dirty="0">
                <a:solidFill>
                  <a:srgbClr val="3547C7"/>
                </a:solidFill>
                <a:latin typeface="Montserrat"/>
                <a:sym typeface="Montserrat"/>
              </a:rPr>
              <a:t>Programa</a:t>
            </a:r>
            <a:r>
              <a:rPr lang="es-ES" sz="1200" dirty="0">
                <a:solidFill>
                  <a:srgbClr val="3547C7"/>
                </a:solidFill>
                <a:latin typeface="Montserrat"/>
              </a:rPr>
              <a:t> reubicación y remediación</a:t>
            </a:r>
            <a:endParaRPr lang="en-US" sz="1200" dirty="0"/>
          </a:p>
        </p:txBody>
      </p:sp>
      <p:pic>
        <p:nvPicPr>
          <p:cNvPr id="25" name="Google Shape;154;p21" title="G.png">
            <a:extLst>
              <a:ext uri="{FF2B5EF4-FFF2-40B4-BE49-F238E27FC236}">
                <a16:creationId xmlns:a16="http://schemas.microsoft.com/office/drawing/2014/main" id="{6F9D2F5E-BAF7-7A3C-5022-9882EE43184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6739" y="2833727"/>
            <a:ext cx="1159880" cy="11598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AFD6CD1E-BCE0-59F8-2861-194BD8ADB212}"/>
              </a:ext>
            </a:extLst>
          </p:cNvPr>
          <p:cNvGrpSpPr/>
          <p:nvPr/>
        </p:nvGrpSpPr>
        <p:grpSpPr>
          <a:xfrm>
            <a:off x="6869807" y="4181235"/>
            <a:ext cx="5000712" cy="1159884"/>
            <a:chOff x="4857733" y="3735789"/>
            <a:chExt cx="5000712" cy="1159884"/>
          </a:xfrm>
        </p:grpSpPr>
        <p:sp>
          <p:nvSpPr>
            <p:cNvPr id="27" name="Google Shape;129;p19">
              <a:extLst>
                <a:ext uri="{FF2B5EF4-FFF2-40B4-BE49-F238E27FC236}">
                  <a16:creationId xmlns:a16="http://schemas.microsoft.com/office/drawing/2014/main" id="{1BDBB7F0-E9A9-AE8C-92A2-3D15637ABBAC}"/>
                </a:ext>
              </a:extLst>
            </p:cNvPr>
            <p:cNvSpPr txBox="1"/>
            <p:nvPr/>
          </p:nvSpPr>
          <p:spPr>
            <a:xfrm>
              <a:off x="6103181" y="3775993"/>
              <a:ext cx="2485800" cy="4062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a-DK" sz="1600">
                  <a:solidFill>
                    <a:srgbClr val="3547C7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Economía circular</a:t>
              </a:r>
              <a:endParaRPr lang="da-DK" sz="1600">
                <a:solidFill>
                  <a:srgbClr val="3547C7"/>
                </a:solidFill>
                <a:latin typeface="Montserrat Black"/>
                <a:ea typeface="Montserrat Black"/>
                <a:cs typeface="Montserrat Black"/>
              </a:endParaRPr>
            </a:p>
          </p:txBody>
        </p:sp>
        <p:sp>
          <p:nvSpPr>
            <p:cNvPr id="28" name="Google Shape;132;p19">
              <a:extLst>
                <a:ext uri="{FF2B5EF4-FFF2-40B4-BE49-F238E27FC236}">
                  <a16:creationId xmlns:a16="http://schemas.microsoft.com/office/drawing/2014/main" id="{11806237-AE2C-91A6-5EEB-626088A1F776}"/>
                </a:ext>
              </a:extLst>
            </p:cNvPr>
            <p:cNvSpPr txBox="1"/>
            <p:nvPr/>
          </p:nvSpPr>
          <p:spPr>
            <a:xfrm>
              <a:off x="6098225" y="4049876"/>
              <a:ext cx="3760220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71450" indent="-171450">
                <a:buChar char="•"/>
              </a:pPr>
              <a:r>
                <a:rPr lang="es-ES" sz="1200">
                  <a:solidFill>
                    <a:srgbClr val="3547C7"/>
                  </a:solidFill>
                  <a:latin typeface="Montserrat"/>
                  <a:sym typeface="Montserrat Black"/>
                </a:rPr>
                <a:t>Programa de </a:t>
              </a:r>
              <a:r>
                <a:rPr lang="es-ES" sz="1200">
                  <a:solidFill>
                    <a:srgbClr val="3547C7"/>
                  </a:solidFill>
                  <a:latin typeface="Montserrat"/>
                </a:rPr>
                <a:t>reprocesamiento</a:t>
              </a:r>
              <a:endParaRPr lang="en-US" sz="1200"/>
            </a:p>
            <a:p>
              <a:pPr marL="171450" indent="-171450">
                <a:buChar char="•"/>
              </a:pPr>
              <a:r>
                <a:rPr lang="es-ES" sz="1200">
                  <a:solidFill>
                    <a:srgbClr val="3547C7"/>
                  </a:solidFill>
                  <a:latin typeface="Montserrat"/>
                </a:rPr>
                <a:t>Programa de reubicación</a:t>
              </a:r>
              <a:endParaRPr lang="en-US" sz="1200"/>
            </a:p>
          </p:txBody>
        </p:sp>
        <p:pic>
          <p:nvPicPr>
            <p:cNvPr id="29" name="Google Shape;159;p21" title="l.png">
              <a:extLst>
                <a:ext uri="{FF2B5EF4-FFF2-40B4-BE49-F238E27FC236}">
                  <a16:creationId xmlns:a16="http://schemas.microsoft.com/office/drawing/2014/main" id="{611AE055-61E2-9792-74D0-EAF2CB07623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57733" y="3735789"/>
              <a:ext cx="1159879" cy="11598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01934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4980-A95E-75A8-D25F-C4AB58178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3B4E5FE2-EC93-DA66-4C3D-37D073168610}"/>
              </a:ext>
            </a:extLst>
          </p:cNvPr>
          <p:cNvSpPr txBox="1"/>
          <p:nvPr/>
        </p:nvSpPr>
        <p:spPr>
          <a:xfrm>
            <a:off x="479068" y="345570"/>
            <a:ext cx="11026998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-419" sz="2667" dirty="0">
                <a:solidFill>
                  <a:srgbClr val="3547C7"/>
                </a:solidFill>
                <a:latin typeface="Montserrat Black"/>
                <a:sym typeface="Montserrat"/>
              </a:rPr>
              <a:t>ESTRATEGIA DE DESARROLLO DE PROVEEDORES</a:t>
            </a:r>
            <a:endParaRPr lang="es-419" sz="2667" dirty="0">
              <a:latin typeface="Montserrat"/>
            </a:endParaRPr>
          </a:p>
        </p:txBody>
      </p:sp>
      <p:sp>
        <p:nvSpPr>
          <p:cNvPr id="8" name="Google Shape;469;p21">
            <a:extLst>
              <a:ext uri="{FF2B5EF4-FFF2-40B4-BE49-F238E27FC236}">
                <a16:creationId xmlns:a16="http://schemas.microsoft.com/office/drawing/2014/main" id="{FCE5E3F7-31F8-313D-D895-F84BDF9A9B62}"/>
              </a:ext>
            </a:extLst>
          </p:cNvPr>
          <p:cNvSpPr txBox="1"/>
          <p:nvPr/>
        </p:nvSpPr>
        <p:spPr>
          <a:xfrm>
            <a:off x="479069" y="1337019"/>
            <a:ext cx="11026997" cy="128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CL" sz="2000" kern="12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La</a:t>
            </a:r>
            <a:r>
              <a:rPr lang="es" sz="2000" kern="12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 Estrategia busca generar una </a:t>
            </a:r>
            <a:r>
              <a:rPr lang="es" sz="20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v</a:t>
            </a:r>
            <a:r>
              <a:rPr lang="es" sz="2000" kern="12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isión de desarrollo de proveedores al 2050 </a:t>
            </a:r>
            <a:r>
              <a:rPr lang="es" sz="20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centrada en</a:t>
            </a:r>
            <a:r>
              <a:rPr lang="es" sz="2000" kern="12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 4 ejes. (“</a:t>
            </a:r>
            <a:r>
              <a:rPr lang="es" sz="2000" b="1" kern="12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innovación”, “internacionalización”</a:t>
            </a:r>
            <a:r>
              <a:rPr lang="es" sz="2000" kern="12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, “</a:t>
            </a:r>
            <a:r>
              <a:rPr lang="es" sz="2000" b="1" kern="12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sostenibilidad”</a:t>
            </a:r>
            <a:r>
              <a:rPr lang="es" sz="2000" kern="12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 y “</a:t>
            </a:r>
            <a:r>
              <a:rPr lang="es" sz="2000" b="1" kern="12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colaboración sinérgica </a:t>
            </a:r>
            <a:r>
              <a:rPr lang="es" sz="2000" kern="12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con su ecosistema”)</a:t>
            </a:r>
            <a:r>
              <a:rPr lang="es" sz="20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cs typeface="Titillium Web"/>
                <a:sym typeface="Titillium Web"/>
              </a:rPr>
              <a:t>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09AC183-AD71-1E41-C025-7B3084A14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37" y="3113988"/>
            <a:ext cx="3689613" cy="17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03A6C2E-C6E8-679D-1802-898307054922}"/>
              </a:ext>
            </a:extLst>
          </p:cNvPr>
          <p:cNvSpPr txBox="1"/>
          <p:nvPr/>
        </p:nvSpPr>
        <p:spPr>
          <a:xfrm>
            <a:off x="804552" y="5141437"/>
            <a:ext cx="3959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400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Actualmente, se encuentra en </a:t>
            </a:r>
            <a:r>
              <a:rPr lang="es" sz="1400" b="1" dirty="0">
                <a:solidFill>
                  <a:srgbClr val="3547C7"/>
                </a:solidFill>
                <a:latin typeface="Montserrat" panose="00000500000000000000" pitchFamily="2" charset="0"/>
                <a:ea typeface="Verdana" panose="020B0604030504040204" pitchFamily="34" charset="0"/>
                <a:sym typeface="Titillium Web"/>
              </a:rPr>
              <a:t>Proceso Consulta Pública</a:t>
            </a:r>
            <a:endParaRPr lang="es-CL" sz="1400" b="1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9056111-0F4B-B506-DADD-19B428E4DEB4}"/>
              </a:ext>
            </a:extLst>
          </p:cNvPr>
          <p:cNvSpPr/>
          <p:nvPr/>
        </p:nvSpPr>
        <p:spPr>
          <a:xfrm>
            <a:off x="809625" y="2991166"/>
            <a:ext cx="3959582" cy="2027449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BC5E1F-3713-C5DE-B851-6BDE9E826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226" y="2954126"/>
            <a:ext cx="5729636" cy="28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0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4980-A95E-75A8-D25F-C4AB58178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3B4E5FE2-EC93-DA66-4C3D-37D073168610}"/>
              </a:ext>
            </a:extLst>
          </p:cNvPr>
          <p:cNvSpPr txBox="1"/>
          <p:nvPr/>
        </p:nvSpPr>
        <p:spPr>
          <a:xfrm>
            <a:off x="558688" y="379654"/>
            <a:ext cx="11074623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667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"/>
              </a:rPr>
              <a:t>CONCLUSIONES</a:t>
            </a:r>
            <a:endParaRPr kumimoji="0" lang="es-419" sz="2667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0D9AB381-7B89-6CB8-5798-130E81E22D8F}"/>
              </a:ext>
            </a:extLst>
          </p:cNvPr>
          <p:cNvSpPr txBox="1"/>
          <p:nvPr/>
        </p:nvSpPr>
        <p:spPr>
          <a:xfrm>
            <a:off x="725299" y="1386747"/>
            <a:ext cx="10741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Potencial Geológico Excepcional: </a:t>
            </a: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Cartera de proyectos robusta y creciente.</a:t>
            </a:r>
            <a:endParaRPr kumimoji="0" lang="es-ES" altLang="es-CL" sz="20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801CBE5A-1999-FCE0-8D87-9DDC135729B5}"/>
              </a:ext>
            </a:extLst>
          </p:cNvPr>
          <p:cNvSpPr txBox="1"/>
          <p:nvPr/>
        </p:nvSpPr>
        <p:spPr>
          <a:xfrm>
            <a:off x="725299" y="2175406"/>
            <a:ext cx="1074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Eficiencia Regulatoria en Marcha: </a:t>
            </a:r>
            <a:r>
              <a:rPr kumimoji="0" lang="es-MX" altLang="es-CL" sz="200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Ley Marco y plataformas digitales para agilizar permisos.</a:t>
            </a:r>
            <a:endParaRPr kumimoji="0" lang="es-ES" altLang="es-CL" sz="200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B3FB496-DFFB-D842-4D43-D973EEA9B804}"/>
              </a:ext>
            </a:extLst>
          </p:cNvPr>
          <p:cNvSpPr txBox="1"/>
          <p:nvPr/>
        </p:nvSpPr>
        <p:spPr>
          <a:xfrm>
            <a:off x="725299" y="3271841"/>
            <a:ext cx="1074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Políticas Estratégicas Clave: </a:t>
            </a:r>
            <a:r>
              <a:rPr kumimoji="0" lang="es-MX" altLang="es-CL" sz="200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Litio, Minerales Críticos y Desarrollo de Proveedores impulsan diversificación.</a:t>
            </a:r>
            <a:endParaRPr kumimoji="0" lang="es-ES" altLang="es-CL" sz="200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1F36ECA0-6932-D59B-78D2-33325B05E2E8}"/>
              </a:ext>
            </a:extLst>
          </p:cNvPr>
          <p:cNvSpPr txBox="1"/>
          <p:nvPr/>
        </p:nvSpPr>
        <p:spPr>
          <a:xfrm>
            <a:off x="725299" y="4287117"/>
            <a:ext cx="1074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Liderazgo en Minería Sostenible: </a:t>
            </a:r>
            <a:r>
              <a:rPr kumimoji="0" lang="es-MX" altLang="es-CL" sz="200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Avances en descarbonización y adaptación al cambio climático.</a:t>
            </a:r>
            <a:endParaRPr kumimoji="0" lang="es-ES" altLang="es-CL" sz="200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C991F3DB-5A30-81B1-FC24-066FDD91528E}"/>
              </a:ext>
            </a:extLst>
          </p:cNvPr>
          <p:cNvSpPr txBox="1"/>
          <p:nvPr/>
        </p:nvSpPr>
        <p:spPr>
          <a:xfrm>
            <a:off x="725299" y="5471253"/>
            <a:ext cx="10741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Chile: Un Socio Confiable y Productor Responsable, en la Minería del Futuro.</a:t>
            </a:r>
            <a:endParaRPr kumimoji="0" lang="es-ES" altLang="es-CL" sz="23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138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DEB4603E-3F69-3025-F91A-BC2EBAF3C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D878503-94A0-BE94-47E7-1FFC750C2354}"/>
              </a:ext>
            </a:extLst>
          </p:cNvPr>
          <p:cNvGrpSpPr/>
          <p:nvPr/>
        </p:nvGrpSpPr>
        <p:grpSpPr>
          <a:xfrm>
            <a:off x="4499651" y="4836977"/>
            <a:ext cx="3192699" cy="1374220"/>
            <a:chOff x="4668566" y="4128940"/>
            <a:chExt cx="2394524" cy="1030665"/>
          </a:xfrm>
        </p:grpSpPr>
        <p:pic>
          <p:nvPicPr>
            <p:cNvPr id="6" name="Imagen 2">
              <a:extLst>
                <a:ext uri="{FF2B5EF4-FFF2-40B4-BE49-F238E27FC236}">
                  <a16:creationId xmlns:a16="http://schemas.microsoft.com/office/drawing/2014/main" id="{1A1AB1EB-54DC-C13D-7A09-331BFC6C79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5" t="24367" r="15415" b="24444"/>
            <a:stretch/>
          </p:blipFill>
          <p:spPr bwMode="auto">
            <a:xfrm>
              <a:off x="5928722" y="4128940"/>
              <a:ext cx="1134368" cy="103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n 6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3268B263-5FA7-DBDB-8232-4FE929B32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8566" y="4128940"/>
              <a:ext cx="1134368" cy="1030665"/>
            </a:xfrm>
            <a:prstGeom prst="rect">
              <a:avLst/>
            </a:prstGeom>
          </p:spPr>
        </p:pic>
      </p:grpSp>
      <p:sp>
        <p:nvSpPr>
          <p:cNvPr id="15" name="Título 14">
            <a:extLst>
              <a:ext uri="{FF2B5EF4-FFF2-40B4-BE49-F238E27FC236}">
                <a16:creationId xmlns:a16="http://schemas.microsoft.com/office/drawing/2014/main" id="{C07662A6-9FBC-39B0-AC1C-06560170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267" dirty="0"/>
              <a:t>Competitividad e Inversión Minera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43840378-2EA8-707E-776A-789CD6F15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152396" indent="0" algn="ctr">
              <a:buNone/>
            </a:pPr>
            <a:r>
              <a:rPr lang="es-CL" sz="1467" dirty="0"/>
              <a:t>30 de julio de 2025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C0EDDC0A-E33F-2A97-2C78-AE506FB908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152396" indent="0" algn="ctr">
              <a:buNone/>
            </a:pPr>
            <a:r>
              <a:rPr lang="es-CL" dirty="0">
                <a:solidFill>
                  <a:schemeClr val="bg1"/>
                </a:solidFill>
              </a:rPr>
              <a:t>Desafíos de la política pública</a:t>
            </a:r>
          </a:p>
        </p:txBody>
      </p:sp>
    </p:spTree>
    <p:extLst>
      <p:ext uri="{BB962C8B-B14F-4D97-AF65-F5344CB8AC3E}">
        <p14:creationId xmlns:p14="http://schemas.microsoft.com/office/powerpoint/2010/main" val="1284334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3A9B0D4F-95A5-1447-9A94-31B92545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263" y="726131"/>
            <a:ext cx="7637350" cy="69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alt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 panose="00000A00000000000000" pitchFamily="2" charset="0"/>
                <a:ea typeface="Verdana" panose="020B0604030504040204" pitchFamily="34" charset="0"/>
              </a:rPr>
              <a:t>Mensajes Clave</a:t>
            </a:r>
            <a:endParaRPr kumimoji="0" lang="es-CL" altLang="es-CL" sz="28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9CB943B3-206C-F84B-4CE0-16435DBE7D9A}"/>
              </a:ext>
            </a:extLst>
          </p:cNvPr>
          <p:cNvSpPr txBox="1"/>
          <p:nvPr/>
        </p:nvSpPr>
        <p:spPr>
          <a:xfrm>
            <a:off x="793376" y="2077030"/>
            <a:ext cx="10605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Chile se consolida como un “</a:t>
            </a: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país serio y confiable”</a:t>
            </a: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para la inversión minera global, un socio clave en la transición energética.</a:t>
            </a:r>
            <a:endParaRPr kumimoji="0" lang="es-ES" altLang="es-CL" sz="20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CCE2A9CB-6448-C0C9-A68D-917D11E1292E}"/>
              </a:ext>
            </a:extLst>
          </p:cNvPr>
          <p:cNvSpPr txBox="1"/>
          <p:nvPr/>
        </p:nvSpPr>
        <p:spPr>
          <a:xfrm>
            <a:off x="793376" y="3444147"/>
            <a:ext cx="10605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La importancia estratégica de las </a:t>
            </a: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“políticas públicas lideradas por el Ministerio de Minería” </a:t>
            </a: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para el desarrollo y futuro del sector.</a:t>
            </a:r>
            <a:endParaRPr kumimoji="0" lang="es-ES" altLang="es-CL" sz="20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26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 descr="Dibujo de un cañón&#10;&#10;Descripción generada automáticamente con confianza media">
            <a:extLst>
              <a:ext uri="{FF2B5EF4-FFF2-40B4-BE49-F238E27FC236}">
                <a16:creationId xmlns:a16="http://schemas.microsoft.com/office/drawing/2014/main" id="{F486A85D-7E00-CB5F-F04E-E2CA0F4E0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058" y="0"/>
            <a:ext cx="3578943" cy="6892165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3A9B0D4F-95A5-1447-9A94-31B92545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38" y="509471"/>
            <a:ext cx="8119421" cy="103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altLang="es-CL" b="1" dirty="0">
                <a:solidFill>
                  <a:srgbClr val="3547C7"/>
                </a:solidFill>
                <a:latin typeface="Montserrat Black" panose="00000A00000000000000" pitchFamily="2" charset="0"/>
              </a:rPr>
              <a:t>CONTEXTO</a:t>
            </a:r>
            <a:endParaRPr lang="es-CL" altLang="es-CL" dirty="0">
              <a:solidFill>
                <a:srgbClr val="3547C7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9CB943B3-206C-F84B-4CE0-16435DBE7D9A}"/>
              </a:ext>
            </a:extLst>
          </p:cNvPr>
          <p:cNvSpPr txBox="1"/>
          <p:nvPr/>
        </p:nvSpPr>
        <p:spPr>
          <a:xfrm>
            <a:off x="493637" y="1701437"/>
            <a:ext cx="7995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altLang="es-CL" dirty="0">
                <a:solidFill>
                  <a:srgbClr val="3547C7"/>
                </a:solidFill>
                <a:latin typeface="Montserrat" panose="00000500000000000000" pitchFamily="2" charset="0"/>
              </a:rPr>
              <a:t>Chile, líder mundial en producción de cobre y actor clave en litio, desempeña un rol insustituible en la economía global. La minería representa el 10% del PIB y 55% de las exportaciones.</a:t>
            </a:r>
            <a:endParaRPr lang="es-ES" altLang="es-CL" dirty="0">
              <a:solidFill>
                <a:srgbClr val="3547C7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CCE2A9CB-6448-C0C9-A68D-917D11E1292E}"/>
              </a:ext>
            </a:extLst>
          </p:cNvPr>
          <p:cNvSpPr txBox="1"/>
          <p:nvPr/>
        </p:nvSpPr>
        <p:spPr>
          <a:xfrm>
            <a:off x="493637" y="2998319"/>
            <a:ext cx="7995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altLang="es-CL" dirty="0">
                <a:solidFill>
                  <a:srgbClr val="3547C7"/>
                </a:solidFill>
                <a:latin typeface="Montserrat" panose="00000500000000000000" pitchFamily="2" charset="0"/>
              </a:rPr>
              <a:t>La transición energética global impulsa la demanda de nuestros minerales, pero la diversificación y competitividad son esenciales para un futuro resiliente.</a:t>
            </a:r>
            <a:endParaRPr lang="es-ES" altLang="es-CL" dirty="0">
              <a:solidFill>
                <a:srgbClr val="3547C7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0AAF700-7710-CC30-0BDB-0614E0036125}"/>
              </a:ext>
            </a:extLst>
          </p:cNvPr>
          <p:cNvSpPr/>
          <p:nvPr/>
        </p:nvSpPr>
        <p:spPr>
          <a:xfrm>
            <a:off x="723178" y="4933795"/>
            <a:ext cx="7476565" cy="1200715"/>
          </a:xfrm>
          <a:prstGeom prst="roundRect">
            <a:avLst>
              <a:gd name="adj" fmla="val 1218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DD1BE4D-0D16-D0C4-F5AB-B53417C98CC4}"/>
              </a:ext>
            </a:extLst>
          </p:cNvPr>
          <p:cNvSpPr txBox="1"/>
          <p:nvPr/>
        </p:nvSpPr>
        <p:spPr>
          <a:xfrm>
            <a:off x="723178" y="5068266"/>
            <a:ext cx="74765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L" sz="1600" b="1" dirty="0">
                <a:solidFill>
                  <a:srgbClr val="0070C0"/>
                </a:solidFill>
                <a:latin typeface="Montserrat" panose="00000500000000000000" pitchFamily="2" charset="0"/>
              </a:rPr>
              <a:t>Cartera de Proyectos de Inversión Minera (2024-2033)</a:t>
            </a:r>
            <a:endParaRPr lang="es-ES" altLang="es-CL" sz="1600" b="1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262F52-2CEE-3BC3-3D7E-74C86EC0F85B}"/>
              </a:ext>
            </a:extLst>
          </p:cNvPr>
          <p:cNvSpPr txBox="1"/>
          <p:nvPr/>
        </p:nvSpPr>
        <p:spPr>
          <a:xfrm>
            <a:off x="723177" y="5380263"/>
            <a:ext cx="7476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L" sz="2000" b="1" dirty="0">
                <a:solidFill>
                  <a:srgbClr val="3547C7"/>
                </a:solidFill>
                <a:latin typeface="Montserrat" panose="00000500000000000000" pitchFamily="2" charset="0"/>
              </a:rPr>
              <a:t>Más de </a:t>
            </a:r>
            <a:r>
              <a:rPr lang="es-MX" altLang="es-CL" sz="2000" b="1" dirty="0">
                <a:solidFill>
                  <a:srgbClr val="00B050"/>
                </a:solidFill>
                <a:latin typeface="Montserrat" panose="00000500000000000000" pitchFamily="2" charset="0"/>
              </a:rPr>
              <a:t>US$ 83 mil millones</a:t>
            </a:r>
            <a:endParaRPr lang="es-ES" altLang="es-CL" sz="2000" b="1" dirty="0">
              <a:solidFill>
                <a:srgbClr val="00B050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63997AE-9F86-BE9D-E547-493D7696B9A3}"/>
              </a:ext>
            </a:extLst>
          </p:cNvPr>
          <p:cNvSpPr txBox="1"/>
          <p:nvPr/>
        </p:nvSpPr>
        <p:spPr>
          <a:xfrm>
            <a:off x="899724" y="5780373"/>
            <a:ext cx="73072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L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Reflejo del compromiso del sector privado con el futuro del país.</a:t>
            </a:r>
            <a:endParaRPr lang="es-ES" altLang="es-CL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6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6B366-FE4A-084F-FF32-76508FD49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8A24925-1C47-63A9-E1A7-D4EC0BDEAC3F}"/>
              </a:ext>
            </a:extLst>
          </p:cNvPr>
          <p:cNvSpPr/>
          <p:nvPr/>
        </p:nvSpPr>
        <p:spPr>
          <a:xfrm>
            <a:off x="413073" y="2175214"/>
            <a:ext cx="5602363" cy="42378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Google Shape;77;p16">
            <a:extLst>
              <a:ext uri="{FF2B5EF4-FFF2-40B4-BE49-F238E27FC236}">
                <a16:creationId xmlns:a16="http://schemas.microsoft.com/office/drawing/2014/main" id="{FC43C8AD-04F9-DBCB-CC72-D5A17A3B37F5}"/>
              </a:ext>
            </a:extLst>
          </p:cNvPr>
          <p:cNvSpPr/>
          <p:nvPr/>
        </p:nvSpPr>
        <p:spPr>
          <a:xfrm>
            <a:off x="775974" y="4805211"/>
            <a:ext cx="4777335" cy="1191347"/>
          </a:xfrm>
          <a:prstGeom prst="roundRect">
            <a:avLst>
              <a:gd name="adj" fmla="val 7171"/>
            </a:avLst>
          </a:prstGeom>
          <a:solidFill>
            <a:srgbClr val="DDEF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" name="Google Shape;77;p16">
            <a:extLst>
              <a:ext uri="{FF2B5EF4-FFF2-40B4-BE49-F238E27FC236}">
                <a16:creationId xmlns:a16="http://schemas.microsoft.com/office/drawing/2014/main" id="{19FA4894-4656-5CB4-4299-1D09D902FBC8}"/>
              </a:ext>
            </a:extLst>
          </p:cNvPr>
          <p:cNvSpPr/>
          <p:nvPr/>
        </p:nvSpPr>
        <p:spPr>
          <a:xfrm>
            <a:off x="775975" y="3484230"/>
            <a:ext cx="4777335" cy="1191347"/>
          </a:xfrm>
          <a:prstGeom prst="roundRect">
            <a:avLst>
              <a:gd name="adj" fmla="val 7171"/>
            </a:avLst>
          </a:prstGeom>
          <a:solidFill>
            <a:srgbClr val="DDEF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" name="Google Shape;77;p16">
            <a:extLst>
              <a:ext uri="{FF2B5EF4-FFF2-40B4-BE49-F238E27FC236}">
                <a16:creationId xmlns:a16="http://schemas.microsoft.com/office/drawing/2014/main" id="{00DB4014-92AB-AE1F-9D2F-F4B52B50E6D9}"/>
              </a:ext>
            </a:extLst>
          </p:cNvPr>
          <p:cNvSpPr/>
          <p:nvPr/>
        </p:nvSpPr>
        <p:spPr>
          <a:xfrm>
            <a:off x="775975" y="2649277"/>
            <a:ext cx="4777335" cy="548247"/>
          </a:xfrm>
          <a:prstGeom prst="roundRect">
            <a:avLst>
              <a:gd name="adj" fmla="val 7171"/>
            </a:avLst>
          </a:prstGeom>
          <a:solidFill>
            <a:srgbClr val="DDEF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779D98EC-7E8E-E5AA-1728-751223AD5C44}"/>
              </a:ext>
            </a:extLst>
          </p:cNvPr>
          <p:cNvSpPr txBox="1"/>
          <p:nvPr/>
        </p:nvSpPr>
        <p:spPr>
          <a:xfrm>
            <a:off x="389113" y="1547589"/>
            <a:ext cx="51641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Montserrat"/>
              </a:rPr>
              <a:t>GABINETE </a:t>
            </a:r>
            <a:r>
              <a: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 Black"/>
              </a:rPr>
              <a:t>PROCRECIMIENTO Y EMPLEO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Google Shape;118;p19">
            <a:extLst>
              <a:ext uri="{FF2B5EF4-FFF2-40B4-BE49-F238E27FC236}">
                <a16:creationId xmlns:a16="http://schemas.microsoft.com/office/drawing/2014/main" id="{222DEF66-793B-260A-B465-B79F0D2073D3}"/>
              </a:ext>
            </a:extLst>
          </p:cNvPr>
          <p:cNvSpPr txBox="1"/>
          <p:nvPr/>
        </p:nvSpPr>
        <p:spPr>
          <a:xfrm>
            <a:off x="1171887" y="2613880"/>
            <a:ext cx="235865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kern="1200" cap="none" spc="0" normalizeH="0" baseline="0" noProof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 Black"/>
              </a:rPr>
              <a:t>16 REGIONES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Montserrat Black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A16872D-2C61-C650-A47F-BF35CD9B3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130" y="2054782"/>
            <a:ext cx="4387767" cy="4478757"/>
          </a:xfrm>
          <a:prstGeom prst="rect">
            <a:avLst/>
          </a:prstGeom>
        </p:spPr>
      </p:pic>
      <p:sp>
        <p:nvSpPr>
          <p:cNvPr id="9" name="Google Shape;118;p19">
            <a:extLst>
              <a:ext uri="{FF2B5EF4-FFF2-40B4-BE49-F238E27FC236}">
                <a16:creationId xmlns:a16="http://schemas.microsoft.com/office/drawing/2014/main" id="{4792A5DE-7DA8-E702-1A54-98EA922F4CEB}"/>
              </a:ext>
            </a:extLst>
          </p:cNvPr>
          <p:cNvSpPr txBox="1"/>
          <p:nvPr/>
        </p:nvSpPr>
        <p:spPr>
          <a:xfrm>
            <a:off x="1171887" y="3437451"/>
            <a:ext cx="5262877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 Black"/>
              </a:rPr>
              <a:t>224 PROYECTOS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Montserrat Black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Montserrat Black"/>
              </a:rPr>
              <a:t>INVERSIÓN PRIVADA POR </a:t>
            </a: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Montserrat Black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sym typeface="Montserrat Black"/>
              </a:rPr>
              <a:t>77.135 MMUSD </a:t>
            </a: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  <a:sym typeface="Montserrat Black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419" sz="24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 Black"/>
              <a:ea typeface="+mn-ea"/>
              <a:cs typeface="+mn-cs"/>
            </a:endParaRPr>
          </a:p>
        </p:txBody>
      </p:sp>
      <p:sp>
        <p:nvSpPr>
          <p:cNvPr id="10" name="Estrella de 5 puntas 3">
            <a:extLst>
              <a:ext uri="{FF2B5EF4-FFF2-40B4-BE49-F238E27FC236}">
                <a16:creationId xmlns:a16="http://schemas.microsoft.com/office/drawing/2014/main" id="{C2CD460A-983D-7D25-E6C0-AEFB98C7BA25}"/>
              </a:ext>
            </a:extLst>
          </p:cNvPr>
          <p:cNvSpPr/>
          <p:nvPr/>
        </p:nvSpPr>
        <p:spPr>
          <a:xfrm>
            <a:off x="877797" y="2751644"/>
            <a:ext cx="294088" cy="295275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1" name="Estrella de 5 puntas 4">
            <a:extLst>
              <a:ext uri="{FF2B5EF4-FFF2-40B4-BE49-F238E27FC236}">
                <a16:creationId xmlns:a16="http://schemas.microsoft.com/office/drawing/2014/main" id="{1DD280DF-6E3E-CEC7-800F-37ED0B1770D9}"/>
              </a:ext>
            </a:extLst>
          </p:cNvPr>
          <p:cNvSpPr/>
          <p:nvPr/>
        </p:nvSpPr>
        <p:spPr>
          <a:xfrm>
            <a:off x="877797" y="3563644"/>
            <a:ext cx="294088" cy="295275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2" name="Estrella de 5 puntas 6">
            <a:extLst>
              <a:ext uri="{FF2B5EF4-FFF2-40B4-BE49-F238E27FC236}">
                <a16:creationId xmlns:a16="http://schemas.microsoft.com/office/drawing/2014/main" id="{4BC2A681-CF17-8735-90A1-A3E4768B1497}"/>
              </a:ext>
            </a:extLst>
          </p:cNvPr>
          <p:cNvSpPr/>
          <p:nvPr/>
        </p:nvSpPr>
        <p:spPr>
          <a:xfrm>
            <a:off x="886134" y="5028123"/>
            <a:ext cx="294088" cy="295275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3" name="Google Shape;118;p19">
            <a:extLst>
              <a:ext uri="{FF2B5EF4-FFF2-40B4-BE49-F238E27FC236}">
                <a16:creationId xmlns:a16="http://schemas.microsoft.com/office/drawing/2014/main" id="{65C615EB-6FF2-520A-1E70-047BB1FCFE01}"/>
              </a:ext>
            </a:extLst>
          </p:cNvPr>
          <p:cNvSpPr txBox="1"/>
          <p:nvPr/>
        </p:nvSpPr>
        <p:spPr>
          <a:xfrm>
            <a:off x="1171886" y="4883634"/>
            <a:ext cx="4468412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 Black"/>
              </a:rPr>
              <a:t>76%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Montserrat Black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Montserrat Black"/>
              </a:rPr>
              <a:t>de estos proyectos ya están destrabados y avanzan en su proceso de tramitación.</a:t>
            </a:r>
            <a:endParaRPr kumimoji="0" lang="es-419" sz="1600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Montserrat Black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419" sz="24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 Black"/>
              <a:ea typeface="+mn-ea"/>
              <a:cs typeface="+mn-cs"/>
            </a:endParaRP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92EFA9B6-E8A8-BFD6-71C6-6AB42AC94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73" y="1230848"/>
            <a:ext cx="1136585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DBEDF9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Articulación intersectorial del Estado</a:t>
            </a:r>
          </a:p>
        </p:txBody>
      </p:sp>
      <p:sp>
        <p:nvSpPr>
          <p:cNvPr id="5" name="Google Shape;118;p19">
            <a:extLst>
              <a:ext uri="{FF2B5EF4-FFF2-40B4-BE49-F238E27FC236}">
                <a16:creationId xmlns:a16="http://schemas.microsoft.com/office/drawing/2014/main" id="{9CB50F6B-771E-BF83-9161-9F7EC2D2DFF1}"/>
              </a:ext>
            </a:extLst>
          </p:cNvPr>
          <p:cNvSpPr txBox="1"/>
          <p:nvPr/>
        </p:nvSpPr>
        <p:spPr>
          <a:xfrm>
            <a:off x="548532" y="342067"/>
            <a:ext cx="10524991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667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"/>
              </a:rPr>
              <a:t>INVERSIÓN PRIVADA</a:t>
            </a:r>
            <a:endParaRPr kumimoji="0" lang="es-419" sz="2667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58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5D1D3-E6D9-E61E-73B5-BF8FC5DAB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F666F065-35F4-7182-FAE8-F762F6CE6BAE}"/>
              </a:ext>
            </a:extLst>
          </p:cNvPr>
          <p:cNvSpPr txBox="1"/>
          <p:nvPr/>
        </p:nvSpPr>
        <p:spPr>
          <a:xfrm>
            <a:off x="469677" y="227254"/>
            <a:ext cx="10524991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667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"/>
              </a:rPr>
              <a:t>SEGUIMIENTO</a:t>
            </a:r>
            <a:r>
              <a:rPr kumimoji="0" lang="es-419" sz="2667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Montserrat Black"/>
              </a:rPr>
              <a:t> DE PROYECTOS MINEROS</a:t>
            </a:r>
            <a:endParaRPr kumimoji="0" lang="es-419" sz="2667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DDBF64AE-6FE7-78DD-76D3-560CF77A5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37" y="957432"/>
            <a:ext cx="1136585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alt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DBEDF9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 fortaleció el área de apoyo a proyectos mineros para materializar inversión con estándar ambiental</a:t>
            </a:r>
          </a:p>
        </p:txBody>
      </p:sp>
      <p:sp>
        <p:nvSpPr>
          <p:cNvPr id="5" name="Google Shape;77;p16">
            <a:extLst>
              <a:ext uri="{FF2B5EF4-FFF2-40B4-BE49-F238E27FC236}">
                <a16:creationId xmlns:a16="http://schemas.microsoft.com/office/drawing/2014/main" id="{3B20D6FD-1DE9-4681-A9CF-603D1DB583A5}"/>
              </a:ext>
            </a:extLst>
          </p:cNvPr>
          <p:cNvSpPr/>
          <p:nvPr/>
        </p:nvSpPr>
        <p:spPr>
          <a:xfrm>
            <a:off x="8130215" y="3791328"/>
            <a:ext cx="3729275" cy="1127409"/>
          </a:xfrm>
          <a:prstGeom prst="roundRect">
            <a:avLst>
              <a:gd name="adj" fmla="val 7171"/>
            </a:avLst>
          </a:prstGeom>
          <a:solidFill>
            <a:srgbClr val="DDEF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" name="Google Shape;77;p16">
            <a:extLst>
              <a:ext uri="{FF2B5EF4-FFF2-40B4-BE49-F238E27FC236}">
                <a16:creationId xmlns:a16="http://schemas.microsoft.com/office/drawing/2014/main" id="{74C068F9-D9BD-63E1-CF33-CA5CD283A1FE}"/>
              </a:ext>
            </a:extLst>
          </p:cNvPr>
          <p:cNvSpPr/>
          <p:nvPr/>
        </p:nvSpPr>
        <p:spPr>
          <a:xfrm>
            <a:off x="8130215" y="2243109"/>
            <a:ext cx="3729275" cy="1256069"/>
          </a:xfrm>
          <a:prstGeom prst="roundRect">
            <a:avLst>
              <a:gd name="adj" fmla="val 7171"/>
            </a:avLst>
          </a:prstGeom>
          <a:solidFill>
            <a:srgbClr val="DDEF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8" name="Google Shape;131;p19">
            <a:extLst>
              <a:ext uri="{FF2B5EF4-FFF2-40B4-BE49-F238E27FC236}">
                <a16:creationId xmlns:a16="http://schemas.microsoft.com/office/drawing/2014/main" id="{50F42340-C85A-02C8-66DF-ADFF8A82A4F1}"/>
              </a:ext>
            </a:extLst>
          </p:cNvPr>
          <p:cNvSpPr txBox="1"/>
          <p:nvPr/>
        </p:nvSpPr>
        <p:spPr>
          <a:xfrm>
            <a:off x="8175846" y="2186911"/>
            <a:ext cx="3270585" cy="301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104 PROYECTOS por 20 mil MMUSD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333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/>
                <a:ea typeface="Montserrat Black"/>
                <a:cs typeface="Montserrat Black"/>
                <a:sym typeface="Montserrat Black"/>
              </a:rPr>
              <a:t>en seguimiento entre junio 2024 y junio 2025.</a:t>
            </a:r>
            <a:endParaRPr kumimoji="0" lang="es-419" sz="1333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/>
              <a:ea typeface="Montserrat Black"/>
              <a:cs typeface="Montserrat Black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333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Montserrat Black"/>
              <a:cs typeface="Montserrat Black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419" sz="24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5.797,2 MMUSD</a:t>
            </a:r>
            <a:endParaRPr kumimoji="0" lang="es-419" sz="24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 Black"/>
              <a:ea typeface="Montserrat Black"/>
              <a:cs typeface="Montserrat Black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 Black"/>
              </a:rPr>
              <a:t>INVERSIÓN TOTAL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 Black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333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/>
                <a:ea typeface="Montserrat Black"/>
                <a:cs typeface="Montserrat Black"/>
                <a:sym typeface="Montserrat Black"/>
              </a:rPr>
              <a:t>de los 29 proyectos aprobados en este periodo.</a:t>
            </a:r>
            <a:endParaRPr kumimoji="0" lang="es-419" sz="1333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/>
              <a:ea typeface="Montserrat Black"/>
              <a:cs typeface="Montserrat Black"/>
            </a:endParaRPr>
          </a:p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419" sz="1333" b="0" i="0" u="none" strike="noStrike" kern="1200" cap="none" spc="0" normalizeH="0" baseline="0" noProof="0" dirty="0">
              <a:ln>
                <a:noFill/>
              </a:ln>
              <a:solidFill>
                <a:srgbClr val="3547C7"/>
              </a:solidFill>
              <a:effectLst/>
              <a:uLnTx/>
              <a:uFillTx/>
              <a:latin typeface="Montserrat" panose="00000500000000000000" pitchFamily="2" charset="0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9C45472-31A1-9B51-E777-839F3FA68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10" y="2186911"/>
            <a:ext cx="7728599" cy="3385231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AB097FC-C660-3315-76F8-F3CA97450F17}"/>
              </a:ext>
            </a:extLst>
          </p:cNvPr>
          <p:cNvSpPr txBox="1"/>
          <p:nvPr/>
        </p:nvSpPr>
        <p:spPr>
          <a:xfrm>
            <a:off x="7206646" y="5213096"/>
            <a:ext cx="4274955" cy="28732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67" b="1" i="0" u="none" strike="noStrike" kern="1200" cap="none" spc="0" normalizeH="0" baseline="0" noProof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PROYECTOS MINEROS EN SEGUIMIENTO POR REGIÓN</a:t>
            </a:r>
          </a:p>
        </p:txBody>
      </p:sp>
    </p:spTree>
    <p:extLst>
      <p:ext uri="{BB962C8B-B14F-4D97-AF65-F5344CB8AC3E}">
        <p14:creationId xmlns:p14="http://schemas.microsoft.com/office/powerpoint/2010/main" val="216161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3A9B0D4F-95A5-1447-9A94-31B92545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38" y="509471"/>
            <a:ext cx="1051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altLang="es-CL" sz="2400" dirty="0">
                <a:solidFill>
                  <a:srgbClr val="3547C7"/>
                </a:solidFill>
                <a:latin typeface="Montserrat" panose="00000500000000000000" pitchFamily="2" charset="0"/>
              </a:rPr>
              <a:t>¿POR QUÉ NECESITAMOS </a:t>
            </a:r>
            <a:r>
              <a:rPr lang="es-ES" altLang="es-CL" sz="2400" b="1" dirty="0">
                <a:solidFill>
                  <a:srgbClr val="3547C7"/>
                </a:solidFill>
                <a:latin typeface="Montserrat Black" panose="00000A00000000000000" pitchFamily="2" charset="0"/>
              </a:rPr>
              <a:t>MÁS MINERÍA</a:t>
            </a:r>
            <a:r>
              <a:rPr lang="es-ES" altLang="es-CL" sz="2400" dirty="0">
                <a:solidFill>
                  <a:srgbClr val="3547C7"/>
                </a:solidFill>
                <a:latin typeface="Montserrat" panose="00000500000000000000" pitchFamily="2" charset="0"/>
              </a:rPr>
              <a:t>?</a:t>
            </a:r>
            <a:endParaRPr lang="es-CL" altLang="es-CL" sz="2400" dirty="0">
              <a:solidFill>
                <a:srgbClr val="3547C7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C6CE1CF-06C9-7144-607F-7835D1E46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37" y="957432"/>
            <a:ext cx="1136585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altLang="es-CL" sz="1800" b="1" dirty="0">
                <a:solidFill>
                  <a:srgbClr val="3547C7"/>
                </a:solidFill>
              </a:rPr>
              <a:t>Crisis climática y transición energética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E322EC-F27B-72CE-03FA-9CAC127D9D9B}"/>
              </a:ext>
            </a:extLst>
          </p:cNvPr>
          <p:cNvSpPr txBox="1">
            <a:spLocks noChangeArrowheads="1"/>
          </p:cNvSpPr>
          <p:nvPr/>
        </p:nvSpPr>
        <p:spPr>
          <a:xfrm>
            <a:off x="559626" y="1922918"/>
            <a:ext cx="4709959" cy="360966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0C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s-CL" alt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El </a:t>
            </a:r>
            <a:r>
              <a:rPr lang="es-CL" altLang="es-CL" sz="1400" b="1" dirty="0">
                <a:solidFill>
                  <a:srgbClr val="3547C7"/>
                </a:solidFill>
                <a:latin typeface="Montserrat" panose="00000500000000000000" pitchFamily="2" charset="0"/>
              </a:rPr>
              <a:t>75%</a:t>
            </a:r>
            <a:r>
              <a:rPr lang="es-CL" alt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 de las emisiones de GEI globales provienen de la producción y uso de la energía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s-CL" altLang="es-CL" sz="1400" b="1" dirty="0">
              <a:solidFill>
                <a:srgbClr val="3547C7"/>
              </a:solidFill>
              <a:latin typeface="Montserrat" panose="00000500000000000000" pitchFamily="2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6FED308-72A7-9A0D-E32F-159916F9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627" y="2491511"/>
            <a:ext cx="5379262" cy="23643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B3F1EAA-DF4D-0D5D-27FD-372AE734F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38" y="4896108"/>
            <a:ext cx="5785651" cy="302776"/>
          </a:xfrm>
          <a:prstGeom prst="rect">
            <a:avLst/>
          </a:prstGeom>
        </p:spPr>
      </p:pic>
      <p:sp>
        <p:nvSpPr>
          <p:cNvPr id="23" name="Triángulo isósceles 22">
            <a:extLst>
              <a:ext uri="{FF2B5EF4-FFF2-40B4-BE49-F238E27FC236}">
                <a16:creationId xmlns:a16="http://schemas.microsoft.com/office/drawing/2014/main" id="{7EB32771-63B9-D50C-B77D-6D2AA96FF657}"/>
              </a:ext>
            </a:extLst>
          </p:cNvPr>
          <p:cNvSpPr/>
          <p:nvPr/>
        </p:nvSpPr>
        <p:spPr>
          <a:xfrm rot="5400000">
            <a:off x="5993871" y="3554699"/>
            <a:ext cx="365383" cy="237932"/>
          </a:xfrm>
          <a:prstGeom prst="triangle">
            <a:avLst/>
          </a:prstGeom>
          <a:ln>
            <a:solidFill>
              <a:srgbClr val="E5385F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2DC00F5E-D3F3-B7B2-B0A2-AA9277A575B9}"/>
              </a:ext>
            </a:extLst>
          </p:cNvPr>
          <p:cNvSpPr txBox="1">
            <a:spLocks noChangeArrowheads="1"/>
          </p:cNvSpPr>
          <p:nvPr/>
        </p:nvSpPr>
        <p:spPr>
          <a:xfrm>
            <a:off x="6480225" y="1868833"/>
            <a:ext cx="5335437" cy="360966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0C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s-CL" alt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En la lucha contra el cambio climático, una de las prioridades globales es la transición energética.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s-CL" altLang="es-CL" sz="1400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s-CL" altLang="es-CL" sz="1400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s-CL" altLang="es-CL" sz="1400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s-CL" altLang="es-CL" sz="1400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s-CL" altLang="es-CL" sz="1400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s-CL" altLang="es-CL" sz="1400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s-CL" altLang="es-CL" sz="1400" dirty="0">
                <a:solidFill>
                  <a:srgbClr val="3547C7"/>
                </a:solidFill>
                <a:latin typeface="Montserrat" panose="00000500000000000000" pitchFamily="2" charset="0"/>
              </a:rPr>
              <a:t>Chile tiene un espectacular potencial de energías renovables, como también </a:t>
            </a:r>
            <a:r>
              <a:rPr lang="es-CL" altLang="es-CL" sz="1400" b="1" dirty="0">
                <a:solidFill>
                  <a:srgbClr val="FF0000"/>
                </a:solidFill>
                <a:latin typeface="Montserrat" panose="00000500000000000000" pitchFamily="2" charset="0"/>
              </a:rPr>
              <a:t>tenemos minerales que son necesarios para estos desarrollos tecnológicos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s-CL" altLang="es-CL" sz="1400" b="1" dirty="0">
              <a:solidFill>
                <a:srgbClr val="3547C7"/>
              </a:solidFill>
              <a:latin typeface="Montserrat" panose="00000500000000000000" pitchFamily="2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4BB52FBA-4477-9FFA-5C89-906FD0700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6169" y="2420811"/>
            <a:ext cx="2778073" cy="27780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3A9B0D4F-95A5-1447-9A94-31B92545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38" y="509472"/>
            <a:ext cx="11050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altLang="es-CL" sz="2400" dirty="0">
                <a:solidFill>
                  <a:srgbClr val="3547C7"/>
                </a:solidFill>
                <a:latin typeface="Montserrat" panose="00000500000000000000" pitchFamily="2" charset="0"/>
              </a:rPr>
              <a:t>¿CÓMO SE IMPACTAN LOS </a:t>
            </a:r>
            <a:r>
              <a:rPr lang="es-CL" altLang="es-CL" sz="2400" b="1" dirty="0">
                <a:solidFill>
                  <a:srgbClr val="3547C7"/>
                </a:solidFill>
                <a:latin typeface="Montserrat Black" panose="00000A00000000000000" pitchFamily="2" charset="0"/>
              </a:rPr>
              <a:t>PROYECTOS MINEROS</a:t>
            </a:r>
            <a:r>
              <a:rPr lang="es-CL" altLang="es-CL" sz="2400" dirty="0">
                <a:solidFill>
                  <a:srgbClr val="3547C7"/>
                </a:solidFill>
                <a:latin typeface="Montserrat" panose="00000500000000000000" pitchFamily="2" charset="0"/>
              </a:rPr>
              <a:t>?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EE577513-2C11-E66C-36BD-FE4C62C8E070}"/>
              </a:ext>
            </a:extLst>
          </p:cNvPr>
          <p:cNvSpPr/>
          <p:nvPr/>
        </p:nvSpPr>
        <p:spPr>
          <a:xfrm>
            <a:off x="3784803" y="3485993"/>
            <a:ext cx="4680000" cy="68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latin typeface="Montserrat" panose="00000500000000000000" pitchFamily="2" charset="0"/>
              </a:rPr>
              <a:t>¿Qué variables afectan un proyecto minero?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D093CD8F-CB0A-D87C-4EBB-B3A0C9A18F93}"/>
              </a:ext>
            </a:extLst>
          </p:cNvPr>
          <p:cNvSpPr/>
          <p:nvPr/>
        </p:nvSpPr>
        <p:spPr>
          <a:xfrm>
            <a:off x="2833792" y="1843515"/>
            <a:ext cx="1872000" cy="900000"/>
          </a:xfrm>
          <a:prstGeom prst="roundRect">
            <a:avLst/>
          </a:prstGeom>
          <a:noFill/>
          <a:ln w="190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3547C7"/>
                </a:solidFill>
                <a:latin typeface="Montserrat Black" panose="00000A00000000000000" pitchFamily="2" charset="0"/>
              </a:rPr>
              <a:t>MACROECONOMÍA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CDF8631-D210-6E04-CB64-31540A525A47}"/>
              </a:ext>
            </a:extLst>
          </p:cNvPr>
          <p:cNvSpPr/>
          <p:nvPr/>
        </p:nvSpPr>
        <p:spPr>
          <a:xfrm>
            <a:off x="2833793" y="4907993"/>
            <a:ext cx="1872000" cy="900000"/>
          </a:xfrm>
          <a:prstGeom prst="roundRect">
            <a:avLst/>
          </a:prstGeom>
          <a:noFill/>
          <a:ln w="190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3547C7"/>
                </a:solidFill>
                <a:latin typeface="Montserrat Black" panose="00000A00000000000000" pitchFamily="2" charset="0"/>
              </a:rPr>
              <a:t>ESPECIALIZACIÓN DE LA MANO DE OBRA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14F15FB0-DF13-069E-3DFE-D7F9F7F42C72}"/>
              </a:ext>
            </a:extLst>
          </p:cNvPr>
          <p:cNvSpPr/>
          <p:nvPr/>
        </p:nvSpPr>
        <p:spPr>
          <a:xfrm>
            <a:off x="615687" y="3362415"/>
            <a:ext cx="1872000" cy="900000"/>
          </a:xfrm>
          <a:prstGeom prst="roundRect">
            <a:avLst/>
          </a:prstGeom>
          <a:noFill/>
          <a:ln w="190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3547C7"/>
                </a:solidFill>
                <a:latin typeface="Montserrat Black" panose="00000A00000000000000" pitchFamily="2" charset="0"/>
              </a:rPr>
              <a:t>SOLICITUD DE PERMISOS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D9E27DCA-52FF-390B-F2B2-6AEB71550596}"/>
              </a:ext>
            </a:extLst>
          </p:cNvPr>
          <p:cNvSpPr/>
          <p:nvPr/>
        </p:nvSpPr>
        <p:spPr>
          <a:xfrm>
            <a:off x="9756603" y="3374995"/>
            <a:ext cx="1872000" cy="900000"/>
          </a:xfrm>
          <a:prstGeom prst="roundRect">
            <a:avLst/>
          </a:prstGeom>
          <a:noFill/>
          <a:ln w="190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3547C7"/>
                </a:solidFill>
                <a:latin typeface="Montserrat Black" panose="00000A00000000000000" pitchFamily="2" charset="0"/>
              </a:rPr>
              <a:t>POTENCIAL GEOLÓGICO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C441A9BE-1369-3C06-1F5D-8DF7FECAADD8}"/>
              </a:ext>
            </a:extLst>
          </p:cNvPr>
          <p:cNvSpPr/>
          <p:nvPr/>
        </p:nvSpPr>
        <p:spPr>
          <a:xfrm>
            <a:off x="7486208" y="1847993"/>
            <a:ext cx="1872000" cy="900000"/>
          </a:xfrm>
          <a:prstGeom prst="roundRect">
            <a:avLst/>
          </a:prstGeom>
          <a:noFill/>
          <a:ln w="190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3547C7"/>
                </a:solidFill>
                <a:latin typeface="Montserrat Black" panose="00000A00000000000000" pitchFamily="2" charset="0"/>
              </a:rPr>
              <a:t>ESTABILIDAD POLÍTICA E INSTITUCIONAL</a:t>
            </a:r>
          </a:p>
        </p:txBody>
      </p:sp>
      <p:sp>
        <p:nvSpPr>
          <p:cNvPr id="27" name="Triángulo isósceles 26">
            <a:extLst>
              <a:ext uri="{FF2B5EF4-FFF2-40B4-BE49-F238E27FC236}">
                <a16:creationId xmlns:a16="http://schemas.microsoft.com/office/drawing/2014/main" id="{859440D9-36AB-03DF-FC21-A666B7E40218}"/>
              </a:ext>
            </a:extLst>
          </p:cNvPr>
          <p:cNvSpPr/>
          <p:nvPr/>
        </p:nvSpPr>
        <p:spPr>
          <a:xfrm>
            <a:off x="4392447" y="3002095"/>
            <a:ext cx="360000" cy="28800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29" name="Triángulo isósceles 28">
            <a:extLst>
              <a:ext uri="{FF2B5EF4-FFF2-40B4-BE49-F238E27FC236}">
                <a16:creationId xmlns:a16="http://schemas.microsoft.com/office/drawing/2014/main" id="{EF490208-C857-5205-A6E7-02F88956558B}"/>
              </a:ext>
            </a:extLst>
          </p:cNvPr>
          <p:cNvSpPr/>
          <p:nvPr/>
        </p:nvSpPr>
        <p:spPr>
          <a:xfrm>
            <a:off x="7445383" y="3002095"/>
            <a:ext cx="360000" cy="28800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471142D5-5835-DA9C-A814-96588BE0CC5B}"/>
              </a:ext>
            </a:extLst>
          </p:cNvPr>
          <p:cNvSpPr/>
          <p:nvPr/>
        </p:nvSpPr>
        <p:spPr>
          <a:xfrm rot="10800000">
            <a:off x="4392447" y="4363727"/>
            <a:ext cx="360000" cy="28800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32" name="Triángulo isósceles 31">
            <a:extLst>
              <a:ext uri="{FF2B5EF4-FFF2-40B4-BE49-F238E27FC236}">
                <a16:creationId xmlns:a16="http://schemas.microsoft.com/office/drawing/2014/main" id="{8D886862-7389-FC8B-883E-DFBE4CA60742}"/>
              </a:ext>
            </a:extLst>
          </p:cNvPr>
          <p:cNvSpPr/>
          <p:nvPr/>
        </p:nvSpPr>
        <p:spPr>
          <a:xfrm rot="10800000">
            <a:off x="7445383" y="4363727"/>
            <a:ext cx="360000" cy="28800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33" name="Triángulo isósceles 32">
            <a:extLst>
              <a:ext uri="{FF2B5EF4-FFF2-40B4-BE49-F238E27FC236}">
                <a16:creationId xmlns:a16="http://schemas.microsoft.com/office/drawing/2014/main" id="{71F32F1C-15F0-FB8F-A8C1-D5614A4267F0}"/>
              </a:ext>
            </a:extLst>
          </p:cNvPr>
          <p:cNvSpPr/>
          <p:nvPr/>
        </p:nvSpPr>
        <p:spPr>
          <a:xfrm rot="16200000">
            <a:off x="3255899" y="3683993"/>
            <a:ext cx="360000" cy="28800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34" name="Triángulo isósceles 33">
            <a:extLst>
              <a:ext uri="{FF2B5EF4-FFF2-40B4-BE49-F238E27FC236}">
                <a16:creationId xmlns:a16="http://schemas.microsoft.com/office/drawing/2014/main" id="{6F29CB4A-94F3-0ADB-3805-2A61126F5929}"/>
              </a:ext>
            </a:extLst>
          </p:cNvPr>
          <p:cNvSpPr/>
          <p:nvPr/>
        </p:nvSpPr>
        <p:spPr>
          <a:xfrm rot="5400000">
            <a:off x="8628391" y="3683993"/>
            <a:ext cx="360000" cy="28800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0909A46F-2161-D949-1990-5965CAB3F4BB}"/>
              </a:ext>
            </a:extLst>
          </p:cNvPr>
          <p:cNvSpPr/>
          <p:nvPr/>
        </p:nvSpPr>
        <p:spPr>
          <a:xfrm>
            <a:off x="7486208" y="4907993"/>
            <a:ext cx="1872000" cy="900000"/>
          </a:xfrm>
          <a:prstGeom prst="roundRect">
            <a:avLst/>
          </a:prstGeom>
          <a:noFill/>
          <a:ln w="190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rgbClr val="3547C7"/>
                </a:solidFill>
                <a:latin typeface="Montserrat Black" panose="00000A00000000000000" pitchFamily="2" charset="0"/>
              </a:rPr>
              <a:t>INFRAESTRUCTURA PARA LOS NEGOCIOS</a:t>
            </a:r>
          </a:p>
        </p:txBody>
      </p:sp>
    </p:spTree>
    <p:extLst>
      <p:ext uri="{BB962C8B-B14F-4D97-AF65-F5344CB8AC3E}">
        <p14:creationId xmlns:p14="http://schemas.microsoft.com/office/powerpoint/2010/main" val="280458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3E251-D404-EAAA-77ED-69B8385CC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8;p19">
            <a:extLst>
              <a:ext uri="{FF2B5EF4-FFF2-40B4-BE49-F238E27FC236}">
                <a16:creationId xmlns:a16="http://schemas.microsoft.com/office/drawing/2014/main" id="{4CFBA108-E76E-A845-8C92-ED01EB272E82}"/>
              </a:ext>
            </a:extLst>
          </p:cNvPr>
          <p:cNvSpPr txBox="1"/>
          <p:nvPr/>
        </p:nvSpPr>
        <p:spPr>
          <a:xfrm>
            <a:off x="615207" y="468394"/>
            <a:ext cx="10524991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67" b="0" i="0" u="none" strike="noStrike" kern="1200" cap="none" spc="0" normalizeH="0" baseline="0" noProof="0" dirty="0">
                <a:ln>
                  <a:noFill/>
                </a:ln>
                <a:solidFill>
                  <a:srgbClr val="3547C7"/>
                </a:solidFill>
                <a:effectLst/>
                <a:uLnTx/>
                <a:uFillTx/>
                <a:latin typeface="Montserrat Black"/>
                <a:ea typeface="+mn-ea"/>
                <a:cs typeface="+mn-cs"/>
                <a:sym typeface="Montserrat"/>
              </a:rPr>
              <a:t>EFICIENCIA DE PERMISOS: AVANCES Y DESAFÍOS</a:t>
            </a:r>
            <a:endParaRPr kumimoji="0" lang="es-419" sz="2667" b="0" i="0" u="none" strike="noStrike" kern="1200" cap="none" spc="0" normalizeH="0" baseline="0" noProof="0" dirty="0">
              <a:ln>
                <a:noFill/>
              </a:ln>
              <a:solidFill>
                <a:srgbClr val="1B4389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6C2016A8-17D2-3387-BB9E-96258065E2AD}"/>
              </a:ext>
            </a:extLst>
          </p:cNvPr>
          <p:cNvSpPr txBox="1"/>
          <p:nvPr/>
        </p:nvSpPr>
        <p:spPr>
          <a:xfrm>
            <a:off x="247650" y="1734516"/>
            <a:ext cx="5038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L" b="1" dirty="0">
                <a:solidFill>
                  <a:srgbClr val="0070C0"/>
                </a:solidFill>
                <a:latin typeface="Montserrat" panose="00000500000000000000" pitchFamily="2" charset="0"/>
              </a:rPr>
              <a:t>Gabinete Pro Crecimiento y Empleo</a:t>
            </a:r>
            <a:endParaRPr lang="es-ES" altLang="es-CL" b="1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3F5168F-3227-269A-A659-37D65038A8A5}"/>
              </a:ext>
            </a:extLst>
          </p:cNvPr>
          <p:cNvSpPr txBox="1"/>
          <p:nvPr/>
        </p:nvSpPr>
        <p:spPr>
          <a:xfrm>
            <a:off x="6477000" y="1734516"/>
            <a:ext cx="5038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L" b="1" dirty="0">
                <a:solidFill>
                  <a:srgbClr val="0070C0"/>
                </a:solidFill>
                <a:latin typeface="Montserrat" panose="00000500000000000000" pitchFamily="2" charset="0"/>
              </a:rPr>
              <a:t>Iniciativas Clave</a:t>
            </a:r>
            <a:endParaRPr lang="es-ES" altLang="es-CL" b="1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A6BB065-BD18-FE3D-EF42-F89889CF1FFC}"/>
              </a:ext>
            </a:extLst>
          </p:cNvPr>
          <p:cNvSpPr txBox="1"/>
          <p:nvPr/>
        </p:nvSpPr>
        <p:spPr>
          <a:xfrm>
            <a:off x="615205" y="2518886"/>
            <a:ext cx="52213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s-MX" altLang="es-CL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altLang="es-CL" dirty="0">
                <a:solidFill>
                  <a:srgbClr val="3547C7"/>
                </a:solidFill>
                <a:latin typeface="Montserrat" panose="00000500000000000000" pitchFamily="2" charset="0"/>
              </a:rPr>
              <a:t>Objetivo: Reactivar la economía regional y generar empleo.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MX" altLang="es-CL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altLang="es-CL" dirty="0">
                <a:solidFill>
                  <a:srgbClr val="3547C7"/>
                </a:solidFill>
                <a:latin typeface="Montserrat" panose="00000500000000000000" pitchFamily="2" charset="0"/>
              </a:rPr>
              <a:t>Identificados 254 proyectos con resolución ambiental favorable.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MX" altLang="es-CL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altLang="es-CL" dirty="0">
                <a:solidFill>
                  <a:srgbClr val="3547C7"/>
                </a:solidFill>
                <a:latin typeface="Montserrat" panose="00000500000000000000" pitchFamily="2" charset="0"/>
              </a:rPr>
              <a:t>Inversión conjunta de US$ 28 mil millones, meta de concreción en 2025.</a:t>
            </a:r>
            <a:endParaRPr lang="es-ES" altLang="es-CL" dirty="0">
              <a:solidFill>
                <a:srgbClr val="3547C7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0C3A9A4-9798-78D9-1A52-639CEDB178BB}"/>
              </a:ext>
            </a:extLst>
          </p:cNvPr>
          <p:cNvSpPr txBox="1"/>
          <p:nvPr/>
        </p:nvSpPr>
        <p:spPr>
          <a:xfrm>
            <a:off x="6355431" y="2518886"/>
            <a:ext cx="540794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altLang="es-CL" b="1" dirty="0">
                <a:solidFill>
                  <a:srgbClr val="3547C7"/>
                </a:solidFill>
                <a:latin typeface="Montserrat" panose="00000500000000000000" pitchFamily="2" charset="0"/>
              </a:rPr>
              <a:t>Ley Marco de Autorizaciones Sectoriales</a:t>
            </a:r>
            <a:r>
              <a:rPr lang="es-MX" altLang="es-CL" dirty="0">
                <a:solidFill>
                  <a:srgbClr val="3547C7"/>
                </a:solidFill>
                <a:latin typeface="Montserrat" panose="00000500000000000000" pitchFamily="2" charset="0"/>
              </a:rPr>
              <a:t>: Aprobada (1 julio), busca reducir plazos 30-70% sin comprometer estándares ambientales.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MX" altLang="es-CL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altLang="es-CL" b="1" dirty="0">
                <a:solidFill>
                  <a:srgbClr val="3547C7"/>
                </a:solidFill>
                <a:latin typeface="Montserrat" panose="00000500000000000000" pitchFamily="2" charset="0"/>
              </a:rPr>
              <a:t>Ventanilla Minera y Declaración Minera</a:t>
            </a:r>
            <a:r>
              <a:rPr lang="es-MX" altLang="es-CL" dirty="0">
                <a:solidFill>
                  <a:srgbClr val="3547C7"/>
                </a:solidFill>
                <a:latin typeface="Montserrat" panose="00000500000000000000" pitchFamily="2" charset="0"/>
              </a:rPr>
              <a:t>: Plataforma única digital para pequeña minería, agiliza trámites.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MX" altLang="es-CL" dirty="0">
              <a:solidFill>
                <a:srgbClr val="3547C7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altLang="es-CL" b="1" dirty="0">
                <a:solidFill>
                  <a:srgbClr val="3547C7"/>
                </a:solidFill>
                <a:latin typeface="Montserrat" panose="00000500000000000000" pitchFamily="2" charset="0"/>
              </a:rPr>
              <a:t>Sernageomin</a:t>
            </a:r>
            <a:r>
              <a:rPr lang="es-MX" altLang="es-CL" dirty="0">
                <a:solidFill>
                  <a:srgbClr val="3547C7"/>
                </a:solidFill>
                <a:latin typeface="Montserrat" panose="00000500000000000000" pitchFamily="2" charset="0"/>
              </a:rPr>
              <a:t>: 13 permisos digitalizados (relaves, proyectos, planes de cierre).</a:t>
            </a:r>
            <a:endParaRPr lang="es-ES" altLang="es-CL" dirty="0">
              <a:solidFill>
                <a:srgbClr val="3547C7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88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3A9B0D4F-95A5-1447-9A94-31B92545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170237"/>
            <a:ext cx="10515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altLang="es-CL" sz="3200" dirty="0">
                <a:solidFill>
                  <a:srgbClr val="3547C7"/>
                </a:solidFill>
                <a:latin typeface="Montserrat" panose="00000500000000000000" pitchFamily="2" charset="0"/>
              </a:rPr>
              <a:t>¿Cuál es el </a:t>
            </a:r>
            <a:r>
              <a:rPr lang="es-ES" altLang="es-CL" sz="3200" b="1" dirty="0">
                <a:solidFill>
                  <a:srgbClr val="3547C7"/>
                </a:solidFill>
                <a:latin typeface="Montserrat Black" panose="00000A00000000000000" pitchFamily="2" charset="0"/>
              </a:rPr>
              <a:t>ROL DEL ESTADO</a:t>
            </a:r>
            <a:r>
              <a:rPr lang="es-ES" altLang="es-CL" sz="3200" dirty="0">
                <a:solidFill>
                  <a:srgbClr val="3547C7"/>
                </a:solidFill>
                <a:latin typeface="Montserrat Black" panose="00000A00000000000000" pitchFamily="2" charset="0"/>
              </a:rPr>
              <a:t> </a:t>
            </a:r>
            <a:r>
              <a:rPr lang="es-ES" altLang="es-CL" sz="3200" dirty="0">
                <a:solidFill>
                  <a:srgbClr val="3547C7"/>
                </a:solidFill>
                <a:latin typeface="Montserrat" panose="00000500000000000000" pitchFamily="2" charset="0"/>
              </a:rPr>
              <a:t>en este ámbito?</a:t>
            </a:r>
            <a:endParaRPr lang="es-CL" altLang="es-CL" sz="3200" dirty="0">
              <a:solidFill>
                <a:srgbClr val="3547C7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Gob2024">
  <a:themeElements>
    <a:clrScheme name="GOBIERNO DE CHILE 2024">
      <a:dk1>
        <a:srgbClr val="1B4389"/>
      </a:dk1>
      <a:lt1>
        <a:srgbClr val="FFFFFF"/>
      </a:lt1>
      <a:dk2>
        <a:srgbClr val="2259CC"/>
      </a:dk2>
      <a:lt2>
        <a:srgbClr val="DBEDF9"/>
      </a:lt2>
      <a:accent1>
        <a:srgbClr val="0C69B2"/>
      </a:accent1>
      <a:accent2>
        <a:srgbClr val="E5385F"/>
      </a:accent2>
      <a:accent3>
        <a:srgbClr val="2259CC"/>
      </a:accent3>
      <a:accent4>
        <a:srgbClr val="3CB7F5"/>
      </a:accent4>
      <a:accent5>
        <a:srgbClr val="E87982"/>
      </a:accent5>
      <a:accent6>
        <a:srgbClr val="70AD47"/>
      </a:accent6>
      <a:hlink>
        <a:srgbClr val="0563C1"/>
      </a:hlink>
      <a:folHlink>
        <a:srgbClr val="E39509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Gob2024" id="{2F5F9722-0B10-344F-8C82-9BE0849341A2}" vid="{698E2328-B6BA-674D-B63D-49A7BA75759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3619</TotalTime>
  <Words>1123</Words>
  <Application>Microsoft Office PowerPoint</Application>
  <PresentationFormat>Panorámica</PresentationFormat>
  <Paragraphs>175</Paragraphs>
  <Slides>18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Montserrat </vt:lpstr>
      <vt:lpstr>Montserrat</vt:lpstr>
      <vt:lpstr>Verdana</vt:lpstr>
      <vt:lpstr>Bebas Neue</vt:lpstr>
      <vt:lpstr>Calibri</vt:lpstr>
      <vt:lpstr>Arial</vt:lpstr>
      <vt:lpstr>Aptos</vt:lpstr>
      <vt:lpstr>Montserrat Black</vt:lpstr>
      <vt:lpstr>Poppins</vt:lpstr>
      <vt:lpstr>Courier New</vt:lpstr>
      <vt:lpstr>TemaGob2024</vt:lpstr>
      <vt:lpstr>Competitividad e Inversión Minera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Competitividad e Inversión Minera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Juan Paulo Gallardo Araya</cp:lastModifiedBy>
  <cp:revision>67</cp:revision>
  <dcterms:created xsi:type="dcterms:W3CDTF">2022-09-08T19:25:06Z</dcterms:created>
  <dcterms:modified xsi:type="dcterms:W3CDTF">2025-07-30T00:32:06Z</dcterms:modified>
</cp:coreProperties>
</file>